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notesMasterIdLst>
    <p:notesMasterId r:id="rId17"/>
  </p:notesMasterIdLst>
  <p:sldIdLst>
    <p:sldId id="275" r:id="rId3"/>
    <p:sldId id="277" r:id="rId4"/>
    <p:sldId id="286" r:id="rId5"/>
    <p:sldId id="288" r:id="rId6"/>
    <p:sldId id="276" r:id="rId7"/>
    <p:sldId id="281" r:id="rId8"/>
    <p:sldId id="293" r:id="rId9"/>
    <p:sldId id="294" r:id="rId10"/>
    <p:sldId id="295" r:id="rId11"/>
    <p:sldId id="298" r:id="rId12"/>
    <p:sldId id="265" r:id="rId13"/>
    <p:sldId id="266" r:id="rId14"/>
    <p:sldId id="267" r:id="rId15"/>
    <p:sldId id="28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ister, Nicolette *HS" initials="MN*" lastIdx="1" clrIdx="0">
    <p:extLst>
      <p:ext uri="{19B8F6BF-5375-455C-9EA6-DF929625EA0E}">
        <p15:presenceInfo xmlns:p15="http://schemas.microsoft.com/office/powerpoint/2012/main" userId="S::KDZ4UF@uvahealth.org::8e5f68ac-a631-4a89-b4c9-2c0821f09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82" autoAdjust="0"/>
    <p:restoredTop sz="96327" autoAdjust="0"/>
  </p:normalViewPr>
  <p:slideViewPr>
    <p:cSldViewPr snapToGrid="0">
      <p:cViewPr varScale="1">
        <p:scale>
          <a:sx n="109" d="100"/>
          <a:sy n="109" d="100"/>
        </p:scale>
        <p:origin x="1206" y="120"/>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91A9C-96AF-43EA-B6EC-C33851D7554C}"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D44548-60FB-49EB-BD01-F3A9E59DFD3B}" type="slidenum">
              <a:rPr lang="en-US" smtClean="0"/>
              <a:t>‹#›</a:t>
            </a:fld>
            <a:endParaRPr lang="en-US"/>
          </a:p>
        </p:txBody>
      </p:sp>
    </p:spTree>
    <p:extLst>
      <p:ext uri="{BB962C8B-B14F-4D97-AF65-F5344CB8AC3E}">
        <p14:creationId xmlns:p14="http://schemas.microsoft.com/office/powerpoint/2010/main" val="215994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16D44548-60FB-49EB-BD01-F3A9E59DFD3B}" type="slidenum">
              <a:rPr lang="en-US" smtClean="0"/>
              <a:t>1</a:t>
            </a:fld>
            <a:endParaRPr lang="en-US"/>
          </a:p>
        </p:txBody>
      </p:sp>
    </p:spTree>
    <p:extLst>
      <p:ext uri="{BB962C8B-B14F-4D97-AF65-F5344CB8AC3E}">
        <p14:creationId xmlns:p14="http://schemas.microsoft.com/office/powerpoint/2010/main" val="2234143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Compliance is essentially doing the right thing even when no one is watching. In healthcare, that means following federal and state laws, regulations , and CH policies and procedures. It’s important that we protect not only our patients, but each other and the organization. </a:t>
            </a:r>
          </a:p>
        </p:txBody>
      </p:sp>
      <p:sp>
        <p:nvSpPr>
          <p:cNvPr id="4" name="Slide Number Placeholder 3"/>
          <p:cNvSpPr>
            <a:spLocks noGrp="1"/>
          </p:cNvSpPr>
          <p:nvPr>
            <p:ph type="sldNum" sz="quarter" idx="5"/>
          </p:nvPr>
        </p:nvSpPr>
        <p:spPr/>
        <p:txBody>
          <a:bodyPr/>
          <a:lstStyle/>
          <a:p>
            <a:fld id="{16D44548-60FB-49EB-BD01-F3A9E59DFD3B}" type="slidenum">
              <a:rPr lang="en-US" smtClean="0"/>
              <a:t>2</a:t>
            </a:fld>
            <a:endParaRPr lang="en-US"/>
          </a:p>
        </p:txBody>
      </p:sp>
    </p:spTree>
    <p:extLst>
      <p:ext uri="{BB962C8B-B14F-4D97-AF65-F5344CB8AC3E}">
        <p14:creationId xmlns:p14="http://schemas.microsoft.com/office/powerpoint/2010/main" val="1600548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of Conduct is a set of guidelines that outlines the ethical and legal standards that all team members, as well as anyone doing business with UVA or UVA Community Health, must follow. It ensures that everyone within the organization acts responsibly, maintains integrity, and complies with laws and regulations. Both UVAH and UVACH have aligned our Code of Conduct and it can be found on both the UVACH intranet page and on the UVA Health website </a:t>
            </a:r>
          </a:p>
        </p:txBody>
      </p:sp>
      <p:sp>
        <p:nvSpPr>
          <p:cNvPr id="4" name="Slide Number Placeholder 3"/>
          <p:cNvSpPr>
            <a:spLocks noGrp="1"/>
          </p:cNvSpPr>
          <p:nvPr>
            <p:ph type="sldNum" sz="quarter" idx="5"/>
          </p:nvPr>
        </p:nvSpPr>
        <p:spPr/>
        <p:txBody>
          <a:bodyPr/>
          <a:lstStyle/>
          <a:p>
            <a:fld id="{16D44548-60FB-49EB-BD01-F3A9E59DFD3B}" type="slidenum">
              <a:rPr lang="en-US" smtClean="0"/>
              <a:t>3</a:t>
            </a:fld>
            <a:endParaRPr lang="en-US"/>
          </a:p>
        </p:txBody>
      </p:sp>
    </p:spTree>
    <p:extLst>
      <p:ext uri="{BB962C8B-B14F-4D97-AF65-F5344CB8AC3E}">
        <p14:creationId xmlns:p14="http://schemas.microsoft.com/office/powerpoint/2010/main" val="3148704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Compliance Issues that must be reported. Ranging from billing issues and conflicts of interest to bribes and discrimination. If something feels ‘off’ but you’re not sure, report it, let us take that burden off your shoulders and investigate your concerns. </a:t>
            </a:r>
          </a:p>
        </p:txBody>
      </p:sp>
      <p:sp>
        <p:nvSpPr>
          <p:cNvPr id="4" name="Slide Number Placeholder 3"/>
          <p:cNvSpPr>
            <a:spLocks noGrp="1"/>
          </p:cNvSpPr>
          <p:nvPr>
            <p:ph type="sldNum" sz="quarter" idx="5"/>
          </p:nvPr>
        </p:nvSpPr>
        <p:spPr/>
        <p:txBody>
          <a:bodyPr/>
          <a:lstStyle/>
          <a:p>
            <a:fld id="{16D44548-60FB-49EB-BD01-F3A9E59DFD3B}" type="slidenum">
              <a:rPr lang="en-US" smtClean="0"/>
              <a:t>4</a:t>
            </a:fld>
            <a:endParaRPr lang="en-US"/>
          </a:p>
        </p:txBody>
      </p:sp>
    </p:spTree>
    <p:extLst>
      <p:ext uri="{BB962C8B-B14F-4D97-AF65-F5344CB8AC3E}">
        <p14:creationId xmlns:p14="http://schemas.microsoft.com/office/powerpoint/2010/main" val="1851696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Protected Health Information,</a:t>
            </a:r>
            <a:r>
              <a:rPr lang="en-US" baseline="0" dirty="0"/>
              <a:t> referred to as PHI, is generally defined as any information that can be used to identity a patient whether living or deceased.  A deceased individuals information is protected for a period of 50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PHI can be written, spoken or electronic.  It is every Team Member’s responsibility to know and understand what should be protected and how to protect that information.  Ignorance of the law is no excuse.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PHI is not limited to clinica</a:t>
            </a:r>
            <a:r>
              <a:rPr lang="en-US" baseline="0" dirty="0"/>
              <a:t>l information (medical record, diagnosis, meds, </a:t>
            </a:r>
            <a:r>
              <a:rPr lang="en-US" baseline="0" dirty="0" err="1"/>
              <a:t>etc</a:t>
            </a:r>
            <a:r>
              <a:rPr lang="en-US" baseline="0" dirty="0"/>
              <a:t>).  During investigations we have heard from team members comments that they didn’t think accessing a demographic page, with name and address, was PHI.  It includes name, </a:t>
            </a:r>
            <a:r>
              <a:rPr lang="en-US" baseline="0" dirty="0" err="1"/>
              <a:t>dob</a:t>
            </a:r>
            <a:r>
              <a:rPr lang="en-US" baseline="0" dirty="0"/>
              <a:t>, and other demographic information.  So you cannot even access demographic information without an assigned job duty.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Ultimately, the HIPAA regulations use this as a catch all:  any number, code or characteristic that can be linked to an individual.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EC9E84-ED48-E144-B03A-F55A088B84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63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br>
              <a:rPr lang="en-US" dirty="0"/>
            </a:br>
            <a:r>
              <a:rPr lang="en-US" sz="1200" b="1" dirty="0"/>
              <a:t>NOTE on coworkers</a:t>
            </a:r>
            <a:r>
              <a:rPr lang="en-US" sz="1200" b="1" baseline="0" dirty="0"/>
              <a:t> who are patients</a:t>
            </a:r>
            <a:r>
              <a:rPr lang="en-US" sz="1200" b="1" dirty="0"/>
              <a:t>:</a:t>
            </a:r>
          </a:p>
          <a:p>
            <a:pPr marL="291179" indent="-291179">
              <a:buFont typeface="Arial" panose="020B0604020202020204" pitchFamily="34" charset="0"/>
              <a:buChar char="•"/>
            </a:pPr>
            <a:endParaRPr lang="en-US" sz="1200" b="1" dirty="0"/>
          </a:p>
          <a:p>
            <a:pPr marL="291179" indent="-291179">
              <a:buFont typeface="Arial" panose="020B0604020202020204" pitchFamily="34" charset="0"/>
              <a:buChar char="•"/>
            </a:pPr>
            <a:r>
              <a:rPr lang="en-US" sz="1200" b="1" baseline="0" dirty="0"/>
              <a:t>Coworkers who are patients, require the same privacy protection.  </a:t>
            </a:r>
          </a:p>
          <a:p>
            <a:pPr marL="291179" indent="-291179">
              <a:buFont typeface="Arial" panose="020B0604020202020204" pitchFamily="34" charset="0"/>
              <a:buChar char="•"/>
            </a:pPr>
            <a:r>
              <a:rPr lang="en-US" sz="1200" b="1" baseline="0" dirty="0"/>
              <a:t>If your coworker is also a clinic patient, and during the course of your duties you receive information about a diagnosis or test results, you cannot share that information with anyone unless it is required to complete your assigned job duties. Even if you are very concerned. </a:t>
            </a:r>
          </a:p>
          <a:p>
            <a:pPr marL="291179" indent="-291179">
              <a:buFont typeface="Arial" panose="020B0604020202020204" pitchFamily="34" charset="0"/>
              <a:buChar char="•"/>
            </a:pPr>
            <a:r>
              <a:rPr lang="en-US" sz="1200" b="1" baseline="0" dirty="0"/>
              <a:t>You cannot access a coworker’s record to look up an address for a get well card or party invitation.</a:t>
            </a:r>
          </a:p>
          <a:p>
            <a:pPr marL="291179" indent="-291179">
              <a:buFont typeface="Arial" panose="020B0604020202020204" pitchFamily="34" charset="0"/>
              <a:buChar char="•"/>
            </a:pPr>
            <a:r>
              <a:rPr lang="en-US" sz="1200" b="1" baseline="0" dirty="0"/>
              <a:t>You cannot access the record of a friend who just had a procedure done. </a:t>
            </a:r>
          </a:p>
          <a:p>
            <a:pPr marL="291179" indent="-291179">
              <a:buFont typeface="Arial" panose="020B0604020202020204" pitchFamily="34" charset="0"/>
              <a:buChar char="•"/>
            </a:pPr>
            <a:r>
              <a:rPr lang="en-US" sz="1200" b="1" baseline="0" dirty="0"/>
              <a:t>You cannot ask a coworker to look up patient information for you, because you’re not allowed to be in the chart, but they 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Bottom line, non-negotiable,</a:t>
            </a:r>
            <a:r>
              <a:rPr lang="en-US" baseline="0" dirty="0"/>
              <a:t> Team Members cannot access or share PHI (written, spoken or electronic) </a:t>
            </a:r>
            <a:r>
              <a:rPr lang="en-US" b="1" i="1" baseline="0" dirty="0">
                <a:solidFill>
                  <a:srgbClr val="FF0000"/>
                </a:solidFill>
              </a:rPr>
              <a:t>unless required to perform their assigned job duties.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you overhear or have incidental access to information during the course of your duties, you are required to maintain the confidentiality of that information.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EC9E84-ED48-E144-B03A-F55A088B84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204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000" b="1" dirty="0"/>
          </a:p>
        </p:txBody>
      </p:sp>
      <p:sp>
        <p:nvSpPr>
          <p:cNvPr id="4" name="Slide Number Placeholder 3"/>
          <p:cNvSpPr>
            <a:spLocks noGrp="1"/>
          </p:cNvSpPr>
          <p:nvPr>
            <p:ph type="sldNum" sz="quarter" idx="10"/>
          </p:nvPr>
        </p:nvSpPr>
        <p:spPr/>
        <p:txBody>
          <a:bodyPr/>
          <a:lstStyle/>
          <a:p>
            <a:fld id="{1EE98D62-B45A-744B-ABD8-DE24AC80EF2C}" type="slidenum">
              <a:rPr lang="en-US" smtClean="0"/>
              <a:t>7</a:t>
            </a:fld>
            <a:endParaRPr lang="en-US" dirty="0"/>
          </a:p>
        </p:txBody>
      </p:sp>
    </p:spTree>
    <p:extLst>
      <p:ext uri="{BB962C8B-B14F-4D97-AF65-F5344CB8AC3E}">
        <p14:creationId xmlns:p14="http://schemas.microsoft.com/office/powerpoint/2010/main" val="3855419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buFont typeface="Arial" panose="020B0604020202020204" pitchFamily="34" charset="0"/>
              <a:buChar char="•"/>
            </a:pPr>
            <a:endParaRPr lang="en-US" sz="2000" b="1" dirty="0"/>
          </a:p>
        </p:txBody>
      </p:sp>
      <p:sp>
        <p:nvSpPr>
          <p:cNvPr id="4" name="Slide Number Placeholder 3"/>
          <p:cNvSpPr>
            <a:spLocks noGrp="1"/>
          </p:cNvSpPr>
          <p:nvPr>
            <p:ph type="sldNum" sz="quarter" idx="10"/>
          </p:nvPr>
        </p:nvSpPr>
        <p:spPr/>
        <p:txBody>
          <a:bodyPr/>
          <a:lstStyle/>
          <a:p>
            <a:fld id="{1EE98D62-B45A-744B-ABD8-DE24AC80EF2C}" type="slidenum">
              <a:rPr lang="en-US" smtClean="0"/>
              <a:t>8</a:t>
            </a:fld>
            <a:endParaRPr lang="en-US" dirty="0"/>
          </a:p>
        </p:txBody>
      </p:sp>
    </p:spTree>
    <p:extLst>
      <p:ext uri="{BB962C8B-B14F-4D97-AF65-F5344CB8AC3E}">
        <p14:creationId xmlns:p14="http://schemas.microsoft.com/office/powerpoint/2010/main" val="3728100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buFont typeface="Arial" panose="020B0604020202020204" pitchFamily="34" charset="0"/>
              <a:buChar char="•"/>
            </a:pPr>
            <a:endParaRPr lang="en-US" sz="2000" b="1" dirty="0"/>
          </a:p>
        </p:txBody>
      </p:sp>
      <p:sp>
        <p:nvSpPr>
          <p:cNvPr id="4" name="Slide Number Placeholder 3"/>
          <p:cNvSpPr>
            <a:spLocks noGrp="1"/>
          </p:cNvSpPr>
          <p:nvPr>
            <p:ph type="sldNum" sz="quarter" idx="10"/>
          </p:nvPr>
        </p:nvSpPr>
        <p:spPr/>
        <p:txBody>
          <a:bodyPr/>
          <a:lstStyle/>
          <a:p>
            <a:fld id="{1EE98D62-B45A-744B-ABD8-DE24AC80EF2C}" type="slidenum">
              <a:rPr lang="en-US" smtClean="0"/>
              <a:t>9</a:t>
            </a:fld>
            <a:endParaRPr lang="en-US" dirty="0"/>
          </a:p>
        </p:txBody>
      </p:sp>
    </p:spTree>
    <p:extLst>
      <p:ext uri="{BB962C8B-B14F-4D97-AF65-F5344CB8AC3E}">
        <p14:creationId xmlns:p14="http://schemas.microsoft.com/office/powerpoint/2010/main" val="40379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3ED13-AF47-76FC-98D9-0D9A9326B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7578C-B7FA-EFB6-AEBE-9E8B93A83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68483-304E-72DE-8B21-C3BF8375133A}"/>
              </a:ext>
            </a:extLst>
          </p:cNvPr>
          <p:cNvSpPr>
            <a:spLocks noGrp="1"/>
          </p:cNvSpPr>
          <p:nvPr>
            <p:ph type="body" idx="1"/>
          </p:nvPr>
        </p:nvSpPr>
        <p:spPr/>
        <p:txBody>
          <a:bodyPr/>
          <a:lstStyle/>
          <a:p>
            <a:pPr marL="0" indent="0">
              <a:buFont typeface="Arial" panose="020B0604020202020204" pitchFamily="34" charset="0"/>
              <a:buNone/>
            </a:pPr>
            <a:endParaRPr lang="en-US" sz="2000" b="1" dirty="0"/>
          </a:p>
        </p:txBody>
      </p:sp>
      <p:sp>
        <p:nvSpPr>
          <p:cNvPr id="4" name="Slide Number Placeholder 3">
            <a:extLst>
              <a:ext uri="{FF2B5EF4-FFF2-40B4-BE49-F238E27FC236}">
                <a16:creationId xmlns:a16="http://schemas.microsoft.com/office/drawing/2014/main" id="{56EC8AC1-B890-BF1E-7FB1-A8DB2414F586}"/>
              </a:ext>
            </a:extLst>
          </p:cNvPr>
          <p:cNvSpPr>
            <a:spLocks noGrp="1"/>
          </p:cNvSpPr>
          <p:nvPr>
            <p:ph type="sldNum" sz="quarter" idx="10"/>
          </p:nvPr>
        </p:nvSpPr>
        <p:spPr/>
        <p:txBody>
          <a:bodyPr/>
          <a:lstStyle/>
          <a:p>
            <a:fld id="{1EE98D62-B45A-744B-ABD8-DE24AC80EF2C}" type="slidenum">
              <a:rPr lang="en-US" smtClean="0"/>
              <a:t>10</a:t>
            </a:fld>
            <a:endParaRPr lang="en-US" dirty="0"/>
          </a:p>
        </p:txBody>
      </p:sp>
    </p:spTree>
    <p:extLst>
      <p:ext uri="{BB962C8B-B14F-4D97-AF65-F5344CB8AC3E}">
        <p14:creationId xmlns:p14="http://schemas.microsoft.com/office/powerpoint/2010/main" val="3116814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a disclosure of PHI is identified, you must report it immediately so we can begin our investigation.  </a:t>
            </a:r>
          </a:p>
          <a:p>
            <a:r>
              <a:rPr lang="en-US" baseline="0" dirty="0"/>
              <a:t>If the information is tangible (paper, electronics, CD, etc.) we must try to get that information back.  If the patient brings you the information, do not shred or destroy it.  We need to review what was disclosed as part of our risk assessment. </a:t>
            </a:r>
          </a:p>
          <a:p>
            <a:endParaRPr lang="en-US" baseline="0" dirty="0"/>
          </a:p>
          <a:p>
            <a:r>
              <a:rPr lang="en-US" baseline="0" dirty="0"/>
              <a:t>If you identify that an email containing PHI was sent to the incorrect recipient, retract the email. </a:t>
            </a:r>
          </a:p>
          <a:p>
            <a:endParaRPr lang="en-US" baseline="0" dirty="0"/>
          </a:p>
          <a:p>
            <a:r>
              <a:rPr lang="en-US" baseline="0" dirty="0"/>
              <a:t>Part of our process is to obtain a signed attestation from the person who incorrectly received the PHI. </a:t>
            </a:r>
          </a:p>
          <a:p>
            <a:endParaRPr lang="en-US" baseline="0" dirty="0"/>
          </a:p>
          <a:p>
            <a:r>
              <a:rPr lang="en-US" baseline="0" dirty="0"/>
              <a:t>We complete a risk assessment to determine if the disclosure qualifies as a breach and if it requires reporting to the Office of Civil Rights.  </a:t>
            </a:r>
          </a:p>
          <a:p>
            <a:endParaRPr lang="en-US" baseline="0" dirty="0"/>
          </a:p>
          <a:p>
            <a:r>
              <a:rPr lang="en-US" baseline="0" dirty="0"/>
              <a:t>If we have to report to the Office of Civil Rights, and the team member involved is a licensed provider – RN, LPN, Physician, anyone licensed in the state of VA, we may have to report to your licensing board. </a:t>
            </a:r>
          </a:p>
          <a:p>
            <a:endParaRPr lang="en-US" baseline="0" dirty="0"/>
          </a:p>
          <a:p>
            <a:r>
              <a:rPr lang="en-US" baseline="0" dirty="0"/>
              <a:t>Other consequences include fines, legal action and jail time.  Consequences can apply to the team member who breached confidentiality, not just the organization.</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EC9E84-ED48-E144-B03A-F55A088B84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1482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common</a:t>
            </a:r>
            <a:r>
              <a:rPr lang="en-US" baseline="0" dirty="0"/>
              <a:t> privacy issues that must be reported.  This list is not inclusive – so if you are ever on the fence about reporting, bring it to our attention and let us work through the process.</a:t>
            </a:r>
          </a:p>
          <a:p>
            <a:endParaRPr lang="en-US" baseline="0" dirty="0"/>
          </a:p>
          <a:p>
            <a:r>
              <a:rPr lang="en-US" baseline="0" dirty="0"/>
              <a:t>You always want to proactively report anything that you feel MIGHT be a privacy violation.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EC9E84-ED48-E144-B03A-F55A088B84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2122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 compliance or privacy concerns immediately to your leader or the Compliance &amp; Privacy department.  Following reporting to your leader or Compliance &amp; Privacy department, enter</a:t>
            </a:r>
            <a:r>
              <a:rPr lang="en-US" baseline="0" dirty="0"/>
              <a:t> a </a:t>
            </a:r>
            <a:r>
              <a:rPr lang="en-US" baseline="0" dirty="0" err="1"/>
              <a:t>BeSafe</a:t>
            </a:r>
            <a:r>
              <a:rPr lang="en-US" baseline="0" dirty="0"/>
              <a:t> report for tracking.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EC9E84-ED48-E144-B03A-F55A088B84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2874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E98D62-B45A-744B-ABD8-DE24AC80EF2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994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tart Slide White">
    <p:bg>
      <p:bgPr>
        <a:solidFill>
          <a:schemeClr val="bg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FD443E8-3D25-F1C1-EB61-D861DD366C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995739" y="1113503"/>
            <a:ext cx="2805498" cy="559957"/>
          </a:xfrm>
          <a:prstGeom prst="rect">
            <a:avLst/>
          </a:prstGeom>
        </p:spPr>
      </p:pic>
      <p:sp>
        <p:nvSpPr>
          <p:cNvPr id="3" name="Subtitle 2">
            <a:extLst>
              <a:ext uri="{FF2B5EF4-FFF2-40B4-BE49-F238E27FC236}">
                <a16:creationId xmlns:a16="http://schemas.microsoft.com/office/drawing/2014/main" id="{5C32AC36-C786-9DFA-8F47-836C13CDCC37}"/>
              </a:ext>
            </a:extLst>
          </p:cNvPr>
          <p:cNvSpPr>
            <a:spLocks noGrp="1"/>
          </p:cNvSpPr>
          <p:nvPr>
            <p:ph type="subTitle" idx="1"/>
          </p:nvPr>
        </p:nvSpPr>
        <p:spPr>
          <a:xfrm>
            <a:off x="690943" y="4262182"/>
            <a:ext cx="7270744" cy="481074"/>
          </a:xfrm>
        </p:spPr>
        <p:txBody>
          <a:bodyPr>
            <a:noAutofit/>
          </a:bodyPr>
          <a:lstStyle>
            <a:lvl1pPr marL="0" indent="0" algn="l">
              <a:lnSpc>
                <a:spcPts val="3600"/>
              </a:lnSpc>
              <a:buNone/>
              <a:defRPr sz="32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a:extLst>
              <a:ext uri="{FF2B5EF4-FFF2-40B4-BE49-F238E27FC236}">
                <a16:creationId xmlns:a16="http://schemas.microsoft.com/office/drawing/2014/main" id="{AA79E271-928F-15CD-4895-1399C9F9D4E4}"/>
              </a:ext>
            </a:extLst>
          </p:cNvPr>
          <p:cNvSpPr>
            <a:spLocks noGrp="1"/>
          </p:cNvSpPr>
          <p:nvPr>
            <p:ph type="ctrTitle"/>
          </p:nvPr>
        </p:nvSpPr>
        <p:spPr>
          <a:xfrm>
            <a:off x="665893" y="1899821"/>
            <a:ext cx="7270744" cy="2037810"/>
          </a:xfrm>
        </p:spPr>
        <p:txBody>
          <a:bodyPr anchor="t" anchorCtr="0">
            <a:noAutofit/>
          </a:bodyPr>
          <a:lstStyle>
            <a:lvl1pPr algn="l">
              <a:lnSpc>
                <a:spcPts val="7300"/>
              </a:lnSpc>
              <a:defRPr sz="7000" baseline="0">
                <a:solidFill>
                  <a:schemeClr val="tx2"/>
                </a:solidFill>
                <a:latin typeface="+mn-lt"/>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76C6A610-EA2C-373D-CFD9-5D92558EF53C}"/>
              </a:ext>
            </a:extLst>
          </p:cNvPr>
          <p:cNvSpPr/>
          <p:nvPr/>
        </p:nvSpPr>
        <p:spPr>
          <a:xfrm>
            <a:off x="808051" y="1308410"/>
            <a:ext cx="1177383" cy="1561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D0707A5-B842-3E94-72D0-DED8A701A26A}"/>
              </a:ext>
            </a:extLst>
          </p:cNvPr>
          <p:cNvSpPr/>
          <p:nvPr/>
        </p:nvSpPr>
        <p:spPr>
          <a:xfrm>
            <a:off x="8572500" y="0"/>
            <a:ext cx="3619500" cy="490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4763B1C-C68B-1CC2-752F-0D0EC57F2605}"/>
              </a:ext>
            </a:extLst>
          </p:cNvPr>
          <p:cNvSpPr/>
          <p:nvPr/>
        </p:nvSpPr>
        <p:spPr>
          <a:xfrm>
            <a:off x="8572500" y="2276706"/>
            <a:ext cx="3619500" cy="23101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DD71E1E-4302-D33D-203B-9AEFD2D14E12}"/>
              </a:ext>
            </a:extLst>
          </p:cNvPr>
          <p:cNvSpPr/>
          <p:nvPr/>
        </p:nvSpPr>
        <p:spPr>
          <a:xfrm>
            <a:off x="8572500" y="4591204"/>
            <a:ext cx="3619500" cy="15494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823D9F-878A-40DA-6963-A25CFDF0D3F0}"/>
              </a:ext>
            </a:extLst>
          </p:cNvPr>
          <p:cNvSpPr/>
          <p:nvPr/>
        </p:nvSpPr>
        <p:spPr>
          <a:xfrm>
            <a:off x="8572500" y="6140606"/>
            <a:ext cx="36195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C7DD633-8515-E75A-B8C3-519101EC25B9}"/>
              </a:ext>
            </a:extLst>
          </p:cNvPr>
          <p:cNvSpPr/>
          <p:nvPr/>
        </p:nvSpPr>
        <p:spPr>
          <a:xfrm>
            <a:off x="8572500" y="6721473"/>
            <a:ext cx="3619500" cy="136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ate Placeholder 26">
            <a:extLst>
              <a:ext uri="{FF2B5EF4-FFF2-40B4-BE49-F238E27FC236}">
                <a16:creationId xmlns:a16="http://schemas.microsoft.com/office/drawing/2014/main" id="{27EB7FA2-30D1-0AB1-6FCE-E66967BC3C0A}"/>
              </a:ext>
            </a:extLst>
          </p:cNvPr>
          <p:cNvSpPr>
            <a:spLocks noGrp="1"/>
          </p:cNvSpPr>
          <p:nvPr>
            <p:ph type="dt" sz="half" idx="10"/>
          </p:nvPr>
        </p:nvSpPr>
        <p:spPr/>
        <p:txBody>
          <a:bodyPr/>
          <a:lstStyle/>
          <a:p>
            <a:fld id="{E29707BB-F259-4D83-839F-2ABE0F4A8C61}" type="datetimeFigureOut">
              <a:rPr lang="en-US" smtClean="0"/>
              <a:t>9/17/2026</a:t>
            </a:fld>
            <a:endParaRPr lang="en-US"/>
          </a:p>
        </p:txBody>
      </p:sp>
      <p:sp>
        <p:nvSpPr>
          <p:cNvPr id="28" name="Footer Placeholder 27">
            <a:extLst>
              <a:ext uri="{FF2B5EF4-FFF2-40B4-BE49-F238E27FC236}">
                <a16:creationId xmlns:a16="http://schemas.microsoft.com/office/drawing/2014/main" id="{F42636D6-1BFB-2FBF-3C1D-ECB34DD021DA}"/>
              </a:ext>
            </a:extLst>
          </p:cNvPr>
          <p:cNvSpPr>
            <a:spLocks noGrp="1"/>
          </p:cNvSpPr>
          <p:nvPr>
            <p:ph type="ftr" sz="quarter" idx="11"/>
          </p:nvPr>
        </p:nvSpPr>
        <p:spPr/>
        <p:txBody>
          <a:bodyPr/>
          <a:lstStyle/>
          <a:p>
            <a:endParaRPr lang="en-US" dirty="0"/>
          </a:p>
        </p:txBody>
      </p:sp>
      <p:sp>
        <p:nvSpPr>
          <p:cNvPr id="29" name="Slide Number Placeholder 28">
            <a:extLst>
              <a:ext uri="{FF2B5EF4-FFF2-40B4-BE49-F238E27FC236}">
                <a16:creationId xmlns:a16="http://schemas.microsoft.com/office/drawing/2014/main" id="{F15B5E49-AFA8-B81B-A7B3-C9C70AF6C285}"/>
              </a:ext>
            </a:extLst>
          </p:cNvPr>
          <p:cNvSpPr>
            <a:spLocks noGrp="1"/>
          </p:cNvSpPr>
          <p:nvPr>
            <p:ph type="sldNum" sz="quarter" idx="12"/>
          </p:nvPr>
        </p:nvSpPr>
        <p:spPr/>
        <p:txBody>
          <a:bodyPr/>
          <a:lstStyle/>
          <a:p>
            <a:fld id="{6866C538-CC72-4FB8-85E1-4D3EC643CF88}" type="slidenum">
              <a:rPr lang="en-US" smtClean="0"/>
              <a:t>‹#›</a:t>
            </a:fld>
            <a:endParaRPr lang="en-US"/>
          </a:p>
        </p:txBody>
      </p:sp>
    </p:spTree>
    <p:extLst>
      <p:ext uri="{BB962C8B-B14F-4D97-AF65-F5344CB8AC3E}">
        <p14:creationId xmlns:p14="http://schemas.microsoft.com/office/powerpoint/2010/main" val="456426791"/>
      </p:ext>
    </p:extLst>
  </p:cSld>
  <p:clrMapOvr>
    <a:masterClrMapping/>
  </p:clrMapOvr>
  <p:extLst>
    <p:ext uri="{DCECCB84-F9BA-43D5-87BE-67443E8EF086}">
      <p15:sldGuideLst xmlns:p15="http://schemas.microsoft.com/office/powerpoint/2012/main">
        <p15:guide id="6" orient="horz" pos="2352">
          <p15:clr>
            <a:srgbClr val="FBAE40"/>
          </p15:clr>
        </p15:guide>
        <p15:guide id="7" orient="horz" pos="2808">
          <p15:clr>
            <a:srgbClr val="FBAE40"/>
          </p15:clr>
        </p15:guide>
        <p15:guide id="13">
          <p15:clr>
            <a:srgbClr val="FBAE40"/>
          </p15:clr>
        </p15:guide>
        <p15:guide id="14" pos="7680">
          <p15:clr>
            <a:srgbClr val="FBAE40"/>
          </p15:clr>
        </p15:guide>
        <p15:guide id="15" pos="54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hapter Slide Slide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E271-928F-15CD-4895-1399C9F9D4E4}"/>
              </a:ext>
            </a:extLst>
          </p:cNvPr>
          <p:cNvSpPr>
            <a:spLocks noGrp="1"/>
          </p:cNvSpPr>
          <p:nvPr>
            <p:ph type="ctrTitle"/>
          </p:nvPr>
        </p:nvSpPr>
        <p:spPr>
          <a:xfrm>
            <a:off x="1441445" y="1265424"/>
            <a:ext cx="7223161" cy="2788275"/>
          </a:xfrm>
        </p:spPr>
        <p:txBody>
          <a:bodyPr anchor="t" anchorCtr="0">
            <a:noAutofit/>
          </a:bodyPr>
          <a:lstStyle>
            <a:lvl1pPr algn="l">
              <a:lnSpc>
                <a:spcPts val="7000"/>
              </a:lnSpc>
              <a:defRPr sz="7000" baseline="0">
                <a:solidFill>
                  <a:schemeClr val="tx2"/>
                </a:solidFill>
                <a:latin typeface="+mn-lt"/>
              </a:defRPr>
            </a:lvl1pPr>
          </a:lstStyle>
          <a:p>
            <a:r>
              <a:rPr lang="en-US"/>
              <a:t>Click to edit Master title style</a:t>
            </a:r>
            <a:endParaRPr lang="en-US" dirty="0"/>
          </a:p>
        </p:txBody>
      </p:sp>
      <p:sp>
        <p:nvSpPr>
          <p:cNvPr id="12" name="Rectangle 11">
            <a:extLst>
              <a:ext uri="{FF2B5EF4-FFF2-40B4-BE49-F238E27FC236}">
                <a16:creationId xmlns:a16="http://schemas.microsoft.com/office/drawing/2014/main" id="{D585FAA7-2051-0896-BB1B-6A98D09F4D61}"/>
              </a:ext>
            </a:extLst>
          </p:cNvPr>
          <p:cNvSpPr/>
          <p:nvPr/>
        </p:nvSpPr>
        <p:spPr>
          <a:xfrm>
            <a:off x="1600930" y="761905"/>
            <a:ext cx="1261769" cy="174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5FD74E3D-80CE-B77A-B212-EA2994257F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8" name="Rectangle 7">
            <a:extLst>
              <a:ext uri="{FF2B5EF4-FFF2-40B4-BE49-F238E27FC236}">
                <a16:creationId xmlns:a16="http://schemas.microsoft.com/office/drawing/2014/main" id="{22A5B49E-E5F9-FA2F-C02A-B61A20453106}"/>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A0B3FE-8AAD-BF30-8FD2-0754DA6931EA}"/>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A64201-B525-8219-DB3E-979024FEA1E1}"/>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F3E31D-07D4-CEDE-63CF-54435160562B}"/>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33B7FE-6977-392D-45FB-1B50BA99EE9F}"/>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ate Placeholder 15">
            <a:extLst>
              <a:ext uri="{FF2B5EF4-FFF2-40B4-BE49-F238E27FC236}">
                <a16:creationId xmlns:a16="http://schemas.microsoft.com/office/drawing/2014/main" id="{A96F7307-7862-C9B7-B016-3E11F040B474}"/>
              </a:ext>
            </a:extLst>
          </p:cNvPr>
          <p:cNvSpPr>
            <a:spLocks noGrp="1"/>
          </p:cNvSpPr>
          <p:nvPr>
            <p:ph type="dt" sz="half" idx="10"/>
          </p:nvPr>
        </p:nvSpPr>
        <p:spPr/>
        <p:txBody>
          <a:bodyPr/>
          <a:lstStyle/>
          <a:p>
            <a:fld id="{E29707BB-F259-4D83-839F-2ABE0F4A8C61}" type="datetimeFigureOut">
              <a:rPr lang="en-US" smtClean="0"/>
              <a:t>9/17/2026</a:t>
            </a:fld>
            <a:endParaRPr lang="en-US"/>
          </a:p>
        </p:txBody>
      </p:sp>
      <p:sp>
        <p:nvSpPr>
          <p:cNvPr id="17" name="Footer Placeholder 16">
            <a:extLst>
              <a:ext uri="{FF2B5EF4-FFF2-40B4-BE49-F238E27FC236}">
                <a16:creationId xmlns:a16="http://schemas.microsoft.com/office/drawing/2014/main" id="{E185FE7C-2AD4-E197-B71B-1B014594B5B8}"/>
              </a:ext>
            </a:extLst>
          </p:cNvPr>
          <p:cNvSpPr>
            <a:spLocks noGrp="1"/>
          </p:cNvSpPr>
          <p:nvPr>
            <p:ph type="ftr" sz="quarter" idx="11"/>
          </p:nvPr>
        </p:nvSpPr>
        <p:spPr/>
        <p:txBody>
          <a:bodyPr/>
          <a:lstStyle/>
          <a:p>
            <a:endParaRPr lang="en-US" dirty="0"/>
          </a:p>
        </p:txBody>
      </p:sp>
      <p:sp>
        <p:nvSpPr>
          <p:cNvPr id="18" name="Slide Number Placeholder 17">
            <a:extLst>
              <a:ext uri="{FF2B5EF4-FFF2-40B4-BE49-F238E27FC236}">
                <a16:creationId xmlns:a16="http://schemas.microsoft.com/office/drawing/2014/main" id="{FE2391B9-7AB5-56DF-AFC8-DAC6F96491B9}"/>
              </a:ext>
            </a:extLst>
          </p:cNvPr>
          <p:cNvSpPr>
            <a:spLocks noGrp="1"/>
          </p:cNvSpPr>
          <p:nvPr>
            <p:ph type="sldNum" sz="quarter" idx="12"/>
          </p:nvPr>
        </p:nvSpPr>
        <p:spPr/>
        <p:txBody>
          <a:bodyPr/>
          <a:lstStyle/>
          <a:p>
            <a:fld id="{6866C538-CC72-4FB8-85E1-4D3EC643CF88}" type="slidenum">
              <a:rPr lang="en-US" smtClean="0"/>
              <a:t>‹#›</a:t>
            </a:fld>
            <a:endParaRPr lang="en-US"/>
          </a:p>
        </p:txBody>
      </p:sp>
    </p:spTree>
    <p:extLst>
      <p:ext uri="{BB962C8B-B14F-4D97-AF65-F5344CB8AC3E}">
        <p14:creationId xmlns:p14="http://schemas.microsoft.com/office/powerpoint/2010/main" val="137609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 colum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4132" y="639611"/>
            <a:ext cx="10218292"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4927321"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050B9811-C36C-373F-9AE5-C87FD6AD1407}"/>
              </a:ext>
            </a:extLst>
          </p:cNvPr>
          <p:cNvSpPr>
            <a:spLocks noGrp="1"/>
          </p:cNvSpPr>
          <p:nvPr>
            <p:ph type="body" sz="quarter" idx="18"/>
          </p:nvPr>
        </p:nvSpPr>
        <p:spPr>
          <a:xfrm>
            <a:off x="6605359" y="1920582"/>
            <a:ext cx="5130921"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pic>
        <p:nvPicPr>
          <p:cNvPr id="7" name="Graphic 6">
            <a:extLst>
              <a:ext uri="{FF2B5EF4-FFF2-40B4-BE49-F238E27FC236}">
                <a16:creationId xmlns:a16="http://schemas.microsoft.com/office/drawing/2014/main" id="{4C587C42-DAB6-3329-51F1-52252CFDA3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499DEC-D0CB-20CC-F394-288E89C95FCE}"/>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17866" y="2450236"/>
            <a:ext cx="4927321"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DEC8370A-EE2F-3EC2-C7F3-EFC6F189450C}"/>
              </a:ext>
            </a:extLst>
          </p:cNvPr>
          <p:cNvSpPr>
            <a:spLocks noGrp="1"/>
          </p:cNvSpPr>
          <p:nvPr>
            <p:ph sz="quarter" idx="20"/>
          </p:nvPr>
        </p:nvSpPr>
        <p:spPr>
          <a:xfrm>
            <a:off x="6605359" y="2450237"/>
            <a:ext cx="5130800" cy="32181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9820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colum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3615" y="635437"/>
            <a:ext cx="9913870"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3064073"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pic>
        <p:nvPicPr>
          <p:cNvPr id="7" name="Graphic 6">
            <a:extLst>
              <a:ext uri="{FF2B5EF4-FFF2-40B4-BE49-F238E27FC236}">
                <a16:creationId xmlns:a16="http://schemas.microsoft.com/office/drawing/2014/main" id="{4C587C42-DAB6-3329-51F1-52252CFDA3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499DEC-D0CB-20CC-F394-288E89C95FCE}"/>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20472" y="2450237"/>
            <a:ext cx="3064074"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6">
            <a:extLst>
              <a:ext uri="{FF2B5EF4-FFF2-40B4-BE49-F238E27FC236}">
                <a16:creationId xmlns:a16="http://schemas.microsoft.com/office/drawing/2014/main" id="{78AA4F8A-CDC0-7942-A952-2D5DA73CF8E1}"/>
              </a:ext>
            </a:extLst>
          </p:cNvPr>
          <p:cNvSpPr>
            <a:spLocks noGrp="1"/>
          </p:cNvSpPr>
          <p:nvPr>
            <p:ph type="body" sz="quarter" idx="20"/>
          </p:nvPr>
        </p:nvSpPr>
        <p:spPr>
          <a:xfrm>
            <a:off x="4950179" y="1920582"/>
            <a:ext cx="3064073"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18" name="Content Placeholder 20">
            <a:extLst>
              <a:ext uri="{FF2B5EF4-FFF2-40B4-BE49-F238E27FC236}">
                <a16:creationId xmlns:a16="http://schemas.microsoft.com/office/drawing/2014/main" id="{3AC9D047-7773-F3C7-1CAE-400D093E3832}"/>
              </a:ext>
            </a:extLst>
          </p:cNvPr>
          <p:cNvSpPr>
            <a:spLocks noGrp="1"/>
          </p:cNvSpPr>
          <p:nvPr>
            <p:ph sz="quarter" idx="21"/>
          </p:nvPr>
        </p:nvSpPr>
        <p:spPr>
          <a:xfrm>
            <a:off x="4952785" y="2450237"/>
            <a:ext cx="3061468"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16">
            <a:extLst>
              <a:ext uri="{FF2B5EF4-FFF2-40B4-BE49-F238E27FC236}">
                <a16:creationId xmlns:a16="http://schemas.microsoft.com/office/drawing/2014/main" id="{9CC383C9-2C64-5407-3C41-23F2BA3017CE}"/>
              </a:ext>
            </a:extLst>
          </p:cNvPr>
          <p:cNvSpPr>
            <a:spLocks noGrp="1"/>
          </p:cNvSpPr>
          <p:nvPr>
            <p:ph type="body" sz="quarter" idx="22"/>
          </p:nvPr>
        </p:nvSpPr>
        <p:spPr>
          <a:xfrm>
            <a:off x="8372553" y="1920582"/>
            <a:ext cx="3064073"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22" name="Content Placeholder 20">
            <a:extLst>
              <a:ext uri="{FF2B5EF4-FFF2-40B4-BE49-F238E27FC236}">
                <a16:creationId xmlns:a16="http://schemas.microsoft.com/office/drawing/2014/main" id="{ED6D881B-4DB9-A034-28D8-2BA6BAC613E1}"/>
              </a:ext>
            </a:extLst>
          </p:cNvPr>
          <p:cNvSpPr>
            <a:spLocks noGrp="1"/>
          </p:cNvSpPr>
          <p:nvPr>
            <p:ph sz="quarter" idx="23"/>
          </p:nvPr>
        </p:nvSpPr>
        <p:spPr>
          <a:xfrm>
            <a:off x="8370268" y="2450237"/>
            <a:ext cx="3061469"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3078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lide w 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4014" y="636870"/>
            <a:ext cx="9951821"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4927321"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pic>
        <p:nvPicPr>
          <p:cNvPr id="7" name="Graphic 6">
            <a:extLst>
              <a:ext uri="{FF2B5EF4-FFF2-40B4-BE49-F238E27FC236}">
                <a16:creationId xmlns:a16="http://schemas.microsoft.com/office/drawing/2014/main" id="{4C587C42-DAB6-3329-51F1-52252CFDA3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499DEC-D0CB-20CC-F394-288E89C95FCE}"/>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17866" y="2454230"/>
            <a:ext cx="4927321"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hart Placeholder 8">
            <a:extLst>
              <a:ext uri="{FF2B5EF4-FFF2-40B4-BE49-F238E27FC236}">
                <a16:creationId xmlns:a16="http://schemas.microsoft.com/office/drawing/2014/main" id="{8992FB40-4BD9-C860-BC05-8DDCF80032D8}"/>
              </a:ext>
            </a:extLst>
          </p:cNvPr>
          <p:cNvSpPr>
            <a:spLocks noGrp="1"/>
          </p:cNvSpPr>
          <p:nvPr>
            <p:ph type="chart" sz="quarter" idx="20"/>
          </p:nvPr>
        </p:nvSpPr>
        <p:spPr>
          <a:xfrm>
            <a:off x="6705600" y="1981200"/>
            <a:ext cx="4764088" cy="3975100"/>
          </a:xfrm>
          <a:solidFill>
            <a:schemeClr val="bg1">
              <a:lumMod val="95000"/>
            </a:schemeClr>
          </a:solidFill>
        </p:spPr>
        <p:txBody>
          <a:bodyPr/>
          <a:lstStyle>
            <a:lvl1pPr marL="0" indent="0" algn="ctr">
              <a:buFontTx/>
              <a:buNone/>
              <a:defRPr/>
            </a:lvl1pPr>
          </a:lstStyle>
          <a:p>
            <a:r>
              <a:rPr lang="en-US"/>
              <a:t>Click icon to add chart</a:t>
            </a:r>
            <a:endParaRPr lang="en-US" dirty="0"/>
          </a:p>
        </p:txBody>
      </p:sp>
    </p:spTree>
    <p:extLst>
      <p:ext uri="{BB962C8B-B14F-4D97-AF65-F5344CB8AC3E}">
        <p14:creationId xmlns:p14="http://schemas.microsoft.com/office/powerpoint/2010/main" val="3874305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1 column Slide w pictur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7791" y="639611"/>
            <a:ext cx="5187732"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5187734"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pic>
        <p:nvPicPr>
          <p:cNvPr id="7" name="Graphic 6">
            <a:extLst>
              <a:ext uri="{FF2B5EF4-FFF2-40B4-BE49-F238E27FC236}">
                <a16:creationId xmlns:a16="http://schemas.microsoft.com/office/drawing/2014/main" id="{4C587C42-DAB6-3329-51F1-52252CFDA3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499DEC-D0CB-20CC-F394-288E89C95FCE}"/>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17866" y="2450237"/>
            <a:ext cx="5187734"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12">
            <a:extLst>
              <a:ext uri="{FF2B5EF4-FFF2-40B4-BE49-F238E27FC236}">
                <a16:creationId xmlns:a16="http://schemas.microsoft.com/office/drawing/2014/main" id="{0F679E1C-F067-82DA-EB20-89CDD8639D42}"/>
              </a:ext>
            </a:extLst>
          </p:cNvPr>
          <p:cNvSpPr>
            <a:spLocks noGrp="1"/>
          </p:cNvSpPr>
          <p:nvPr>
            <p:ph type="pic" sz="quarter" idx="20"/>
          </p:nvPr>
        </p:nvSpPr>
        <p:spPr>
          <a:xfrm>
            <a:off x="7115175" y="769951"/>
            <a:ext cx="4275138" cy="4670425"/>
          </a:xfrm>
          <a:solidFill>
            <a:schemeClr val="bg1">
              <a:lumMod val="95000"/>
            </a:schemeClr>
          </a:solidFill>
        </p:spPr>
        <p:txBody>
          <a:bodyPr/>
          <a:lstStyle>
            <a:lvl1pPr marL="0" indent="0">
              <a:buFontTx/>
              <a:buNone/>
              <a:defRPr/>
            </a:lvl1pPr>
          </a:lstStyle>
          <a:p>
            <a:r>
              <a:rPr lang="en-US"/>
              <a:t>Click icon to add picture</a:t>
            </a:r>
            <a:endParaRPr lang="en-US" dirty="0"/>
          </a:p>
        </p:txBody>
      </p:sp>
    </p:spTree>
    <p:extLst>
      <p:ext uri="{BB962C8B-B14F-4D97-AF65-F5344CB8AC3E}">
        <p14:creationId xmlns:p14="http://schemas.microsoft.com/office/powerpoint/2010/main" val="185305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12" name="Table Placeholder 11">
            <a:extLst>
              <a:ext uri="{FF2B5EF4-FFF2-40B4-BE49-F238E27FC236}">
                <a16:creationId xmlns:a16="http://schemas.microsoft.com/office/drawing/2014/main" id="{98A22DD4-038C-7D93-4D61-B73C10E5BEB7}"/>
              </a:ext>
            </a:extLst>
          </p:cNvPr>
          <p:cNvSpPr>
            <a:spLocks noGrp="1"/>
          </p:cNvSpPr>
          <p:nvPr>
            <p:ph type="tbl" sz="quarter" idx="16" hasCustomPrompt="1"/>
          </p:nvPr>
        </p:nvSpPr>
        <p:spPr>
          <a:xfrm>
            <a:off x="1600200" y="1981201"/>
            <a:ext cx="9763218" cy="3860306"/>
          </a:xfrm>
          <a:solidFill>
            <a:schemeClr val="bg1">
              <a:lumMod val="95000"/>
            </a:schemeClr>
          </a:solidFill>
        </p:spPr>
        <p:txBody>
          <a:bodyPr/>
          <a:lstStyle>
            <a:lvl1pPr marL="0" indent="0">
              <a:buFontTx/>
              <a:buNone/>
              <a:defRPr/>
            </a:lvl1pPr>
          </a:lstStyle>
          <a:p>
            <a:r>
              <a:rPr lang="en-US" dirty="0"/>
              <a:t>Insert Table Here</a:t>
            </a:r>
          </a:p>
        </p:txBody>
      </p:sp>
      <p:sp>
        <p:nvSpPr>
          <p:cNvPr id="3" name="Rectangle 2">
            <a:extLst>
              <a:ext uri="{FF2B5EF4-FFF2-40B4-BE49-F238E27FC236}">
                <a16:creationId xmlns:a16="http://schemas.microsoft.com/office/drawing/2014/main" id="{C2DA06DA-3C58-3AF9-D6BE-E17106FB8540}"/>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BE5EA0D-48A4-C6C4-7CA7-2BFD6C7514FE}"/>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4D88FD7-D19D-3EC9-9519-E31C09BEC600}"/>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649F1C8-0009-D827-8EEE-3BA701AC2EEC}"/>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7EE1CBA-7E35-B977-9B7F-37092F49AB53}"/>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70DDB8B1-0922-5FEE-558D-34DDD1F518A9}"/>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14" name="Footer Placeholder 4">
            <a:extLst>
              <a:ext uri="{FF2B5EF4-FFF2-40B4-BE49-F238E27FC236}">
                <a16:creationId xmlns:a16="http://schemas.microsoft.com/office/drawing/2014/main" id="{B2393EF6-C3B0-4488-F4D3-AB5AE6838DE4}"/>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15" name="Slide Number Placeholder 5">
            <a:extLst>
              <a:ext uri="{FF2B5EF4-FFF2-40B4-BE49-F238E27FC236}">
                <a16:creationId xmlns:a16="http://schemas.microsoft.com/office/drawing/2014/main" id="{FE6BFC7F-43C0-28A2-0B7A-C4A14C1B521C}"/>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pic>
        <p:nvPicPr>
          <p:cNvPr id="17" name="Graphic 16">
            <a:extLst>
              <a:ext uri="{FF2B5EF4-FFF2-40B4-BE49-F238E27FC236}">
                <a16:creationId xmlns:a16="http://schemas.microsoft.com/office/drawing/2014/main" id="{C82E5A51-D63F-35C7-0CC8-96FA3D0760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18" name="Title 1">
            <a:extLst>
              <a:ext uri="{FF2B5EF4-FFF2-40B4-BE49-F238E27FC236}">
                <a16:creationId xmlns:a16="http://schemas.microsoft.com/office/drawing/2014/main" id="{C0AD9C05-BB97-D29B-EABA-DEDF5A6C97A2}"/>
              </a:ext>
            </a:extLst>
          </p:cNvPr>
          <p:cNvSpPr>
            <a:spLocks noGrp="1"/>
          </p:cNvSpPr>
          <p:nvPr>
            <p:ph type="title" hasCustomPrompt="1"/>
          </p:nvPr>
        </p:nvSpPr>
        <p:spPr>
          <a:xfrm>
            <a:off x="1493616" y="635835"/>
            <a:ext cx="9845550" cy="1158265"/>
          </a:xfrm>
        </p:spPr>
        <p:txBody>
          <a:bodyPr anchor="t" anchorCtr="0">
            <a:noAutofit/>
          </a:bodyPr>
          <a:lstStyle>
            <a:lvl1pPr>
              <a:defRPr sz="4000" baseline="0">
                <a:latin typeface="+mn-lt"/>
              </a:defRPr>
            </a:lvl1pPr>
          </a:lstStyle>
          <a:p>
            <a:r>
              <a:rPr lang="en-US" dirty="0"/>
              <a:t>Click to edit slide title</a:t>
            </a:r>
          </a:p>
        </p:txBody>
      </p:sp>
    </p:spTree>
    <p:extLst>
      <p:ext uri="{BB962C8B-B14F-4D97-AF65-F5344CB8AC3E}">
        <p14:creationId xmlns:p14="http://schemas.microsoft.com/office/powerpoint/2010/main" val="524699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General Content Slide">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9EF8E54-81A9-A78B-3059-0A1DAF34AA3C}"/>
              </a:ext>
            </a:extLst>
          </p:cNvPr>
          <p:cNvSpPr>
            <a:spLocks noGrp="1"/>
          </p:cNvSpPr>
          <p:nvPr>
            <p:ph sz="quarter" idx="16"/>
          </p:nvPr>
        </p:nvSpPr>
        <p:spPr>
          <a:xfrm>
            <a:off x="1517868" y="1981200"/>
            <a:ext cx="9845550" cy="37385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B2795903-B8C9-68B8-B1F4-C782ABFBBE12}"/>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F3F94B7-8BE3-6BE0-23EB-8EBA48EA2BDD}"/>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E455E3-5040-599E-94CD-BC284DC3D07E}"/>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7142EC-D817-2933-6140-62D72113C588}"/>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4644336-6D0E-0C5C-A158-4C4854DE97EE}"/>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80DC8C15-CB53-E9D7-4F2E-CD7DF4FBD1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18" name="Date Placeholder 3">
            <a:extLst>
              <a:ext uri="{FF2B5EF4-FFF2-40B4-BE49-F238E27FC236}">
                <a16:creationId xmlns:a16="http://schemas.microsoft.com/office/drawing/2014/main" id="{CFB78BFD-BEA4-C681-9C94-362E624539ED}"/>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19" name="Footer Placeholder 4">
            <a:extLst>
              <a:ext uri="{FF2B5EF4-FFF2-40B4-BE49-F238E27FC236}">
                <a16:creationId xmlns:a16="http://schemas.microsoft.com/office/drawing/2014/main" id="{32CAE4B3-ACA6-E9CB-83F0-E5E9447117F2}"/>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20" name="Slide Number Placeholder 5">
            <a:extLst>
              <a:ext uri="{FF2B5EF4-FFF2-40B4-BE49-F238E27FC236}">
                <a16:creationId xmlns:a16="http://schemas.microsoft.com/office/drawing/2014/main" id="{2F5F34AA-9624-6E3A-E2E7-6350746A15DB}"/>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2" name="Title 1">
            <a:extLst>
              <a:ext uri="{FF2B5EF4-FFF2-40B4-BE49-F238E27FC236}">
                <a16:creationId xmlns:a16="http://schemas.microsoft.com/office/drawing/2014/main" id="{9AB265B8-271B-FA4F-FDE5-87DA1C571AB8}"/>
              </a:ext>
            </a:extLst>
          </p:cNvPr>
          <p:cNvSpPr>
            <a:spLocks noGrp="1"/>
          </p:cNvSpPr>
          <p:nvPr>
            <p:ph type="title" hasCustomPrompt="1"/>
          </p:nvPr>
        </p:nvSpPr>
        <p:spPr>
          <a:xfrm>
            <a:off x="1494015" y="636353"/>
            <a:ext cx="9845550" cy="1158265"/>
          </a:xfrm>
        </p:spPr>
        <p:txBody>
          <a:bodyPr anchor="t" anchorCtr="0">
            <a:noAutofit/>
          </a:bodyPr>
          <a:lstStyle>
            <a:lvl1pPr>
              <a:defRPr sz="4000" baseline="0">
                <a:latin typeface="+mn-lt"/>
              </a:defRPr>
            </a:lvl1pPr>
          </a:lstStyle>
          <a:p>
            <a:r>
              <a:rPr lang="en-US" dirty="0"/>
              <a:t>Click to edit slide title</a:t>
            </a:r>
          </a:p>
        </p:txBody>
      </p:sp>
    </p:spTree>
    <p:extLst>
      <p:ext uri="{BB962C8B-B14F-4D97-AF65-F5344CB8AC3E}">
        <p14:creationId xmlns:p14="http://schemas.microsoft.com/office/powerpoint/2010/main" val="53156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Graph">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611BDE-D6CD-401A-8CDA-77BF2E91F5C6}"/>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4ED269C-734A-789C-7552-8810D1932F76}"/>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5150621-1F5C-9762-575C-1B93BEB4BF36}"/>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555C5EE-C77D-04FF-AEE6-4CFFA3B1A134}"/>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92C9729-D3CE-54E4-7332-451B2E8A3726}"/>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2322CA7D-B8AB-8876-9D77-35F5C2B5120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13" name="Date Placeholder 3">
            <a:extLst>
              <a:ext uri="{FF2B5EF4-FFF2-40B4-BE49-F238E27FC236}">
                <a16:creationId xmlns:a16="http://schemas.microsoft.com/office/drawing/2014/main" id="{BD2F01AC-51A7-3A40-8AF2-7CA495584982}"/>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9/17/2026</a:t>
            </a:fld>
            <a:endParaRPr lang="en-US" dirty="0"/>
          </a:p>
        </p:txBody>
      </p:sp>
      <p:sp>
        <p:nvSpPr>
          <p:cNvPr id="14" name="Footer Placeholder 4">
            <a:extLst>
              <a:ext uri="{FF2B5EF4-FFF2-40B4-BE49-F238E27FC236}">
                <a16:creationId xmlns:a16="http://schemas.microsoft.com/office/drawing/2014/main" id="{27BD05FE-C4D6-817C-6C54-8BEA117776D2}"/>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15" name="Slide Number Placeholder 5">
            <a:extLst>
              <a:ext uri="{FF2B5EF4-FFF2-40B4-BE49-F238E27FC236}">
                <a16:creationId xmlns:a16="http://schemas.microsoft.com/office/drawing/2014/main" id="{B0F2FDDA-3C86-E0A1-30E9-74B882BF1C6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2" name="Title 1">
            <a:extLst>
              <a:ext uri="{FF2B5EF4-FFF2-40B4-BE49-F238E27FC236}">
                <a16:creationId xmlns:a16="http://schemas.microsoft.com/office/drawing/2014/main" id="{4B12A256-E9B0-3029-8A73-28180CD5ECD6}"/>
              </a:ext>
            </a:extLst>
          </p:cNvPr>
          <p:cNvSpPr>
            <a:spLocks noGrp="1"/>
          </p:cNvSpPr>
          <p:nvPr>
            <p:ph type="title" hasCustomPrompt="1"/>
          </p:nvPr>
        </p:nvSpPr>
        <p:spPr>
          <a:xfrm>
            <a:off x="1493616" y="635438"/>
            <a:ext cx="9845550" cy="1158265"/>
          </a:xfrm>
        </p:spPr>
        <p:txBody>
          <a:bodyPr anchor="t" anchorCtr="0">
            <a:noAutofit/>
          </a:bodyPr>
          <a:lstStyle>
            <a:lvl1pPr>
              <a:defRPr sz="4000" baseline="0">
                <a:latin typeface="+mn-lt"/>
              </a:defRPr>
            </a:lvl1pPr>
          </a:lstStyle>
          <a:p>
            <a:r>
              <a:rPr lang="en-US" dirty="0"/>
              <a:t>Click to edit slide title</a:t>
            </a:r>
          </a:p>
        </p:txBody>
      </p:sp>
      <p:sp>
        <p:nvSpPr>
          <p:cNvPr id="5" name="Chart Placeholder 4">
            <a:extLst>
              <a:ext uri="{FF2B5EF4-FFF2-40B4-BE49-F238E27FC236}">
                <a16:creationId xmlns:a16="http://schemas.microsoft.com/office/drawing/2014/main" id="{881663B0-35CF-F099-B5AC-3B39C4812652}"/>
              </a:ext>
            </a:extLst>
          </p:cNvPr>
          <p:cNvSpPr>
            <a:spLocks noGrp="1"/>
          </p:cNvSpPr>
          <p:nvPr>
            <p:ph type="chart" sz="quarter" idx="13"/>
          </p:nvPr>
        </p:nvSpPr>
        <p:spPr>
          <a:xfrm>
            <a:off x="1600200" y="1762126"/>
            <a:ext cx="9763125" cy="4043764"/>
          </a:xfrm>
          <a:solidFill>
            <a:schemeClr val="bg1">
              <a:lumMod val="95000"/>
            </a:schemeClr>
          </a:solidFill>
        </p:spPr>
        <p:txBody>
          <a:bodyPr/>
          <a:lstStyle>
            <a:lvl1pPr marL="0" indent="0">
              <a:buFontTx/>
              <a:buNone/>
              <a:defRPr/>
            </a:lvl1pPr>
          </a:lstStyle>
          <a:p>
            <a:r>
              <a:rPr lang="en-US"/>
              <a:t>Click icon to add chart</a:t>
            </a:r>
            <a:endParaRPr lang="en-US" dirty="0"/>
          </a:p>
        </p:txBody>
      </p:sp>
    </p:spTree>
    <p:extLst>
      <p:ext uri="{BB962C8B-B14F-4D97-AF65-F5344CB8AC3E}">
        <p14:creationId xmlns:p14="http://schemas.microsoft.com/office/powerpoint/2010/main" val="1841954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ation Slid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FD74E3D-80CE-B77A-B212-EA2994257F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02320" y="6119466"/>
            <a:ext cx="1977062" cy="394607"/>
          </a:xfrm>
          <a:prstGeom prst="rect">
            <a:avLst/>
          </a:prstGeom>
        </p:spPr>
      </p:pic>
      <p:sp>
        <p:nvSpPr>
          <p:cNvPr id="8" name="Rectangle 7">
            <a:extLst>
              <a:ext uri="{FF2B5EF4-FFF2-40B4-BE49-F238E27FC236}">
                <a16:creationId xmlns:a16="http://schemas.microsoft.com/office/drawing/2014/main" id="{22A5B49E-E5F9-FA2F-C02A-B61A20453106}"/>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A0B3FE-8AAD-BF30-8FD2-0754DA6931EA}"/>
              </a:ext>
            </a:extLst>
          </p:cNvPr>
          <p:cNvSpPr/>
          <p:nvPr/>
        </p:nvSpPr>
        <p:spPr>
          <a:xfrm>
            <a:off x="0" y="407406"/>
            <a:ext cx="800100" cy="36559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A64201-B525-8219-DB3E-979024FEA1E1}"/>
              </a:ext>
            </a:extLst>
          </p:cNvPr>
          <p:cNvSpPr/>
          <p:nvPr/>
        </p:nvSpPr>
        <p:spPr>
          <a:xfrm>
            <a:off x="0" y="4063317"/>
            <a:ext cx="800100" cy="20745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F3E31D-07D4-CEDE-63CF-54435160562B}"/>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33B7FE-6977-392D-45FB-1B50BA99EE9F}"/>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ate Placeholder 15">
            <a:extLst>
              <a:ext uri="{FF2B5EF4-FFF2-40B4-BE49-F238E27FC236}">
                <a16:creationId xmlns:a16="http://schemas.microsoft.com/office/drawing/2014/main" id="{A96F7307-7862-C9B7-B016-3E11F040B474}"/>
              </a:ext>
            </a:extLst>
          </p:cNvPr>
          <p:cNvSpPr>
            <a:spLocks noGrp="1"/>
          </p:cNvSpPr>
          <p:nvPr>
            <p:ph type="dt" sz="half" idx="10"/>
          </p:nvPr>
        </p:nvSpPr>
        <p:spPr/>
        <p:txBody>
          <a:bodyPr/>
          <a:lstStyle/>
          <a:p>
            <a:fld id="{E29707BB-F259-4D83-839F-2ABE0F4A8C61}" type="datetimeFigureOut">
              <a:rPr lang="en-US" smtClean="0"/>
              <a:t>9/17/2026</a:t>
            </a:fld>
            <a:endParaRPr lang="en-US"/>
          </a:p>
        </p:txBody>
      </p:sp>
      <p:sp>
        <p:nvSpPr>
          <p:cNvPr id="17" name="Footer Placeholder 16">
            <a:extLst>
              <a:ext uri="{FF2B5EF4-FFF2-40B4-BE49-F238E27FC236}">
                <a16:creationId xmlns:a16="http://schemas.microsoft.com/office/drawing/2014/main" id="{E185FE7C-2AD4-E197-B71B-1B014594B5B8}"/>
              </a:ext>
            </a:extLst>
          </p:cNvPr>
          <p:cNvSpPr>
            <a:spLocks noGrp="1"/>
          </p:cNvSpPr>
          <p:nvPr>
            <p:ph type="ftr" sz="quarter" idx="11"/>
          </p:nvPr>
        </p:nvSpPr>
        <p:spPr/>
        <p:txBody>
          <a:bodyPr/>
          <a:lstStyle/>
          <a:p>
            <a:endParaRPr lang="en-US" dirty="0"/>
          </a:p>
        </p:txBody>
      </p:sp>
      <p:sp>
        <p:nvSpPr>
          <p:cNvPr id="18" name="Slide Number Placeholder 17">
            <a:extLst>
              <a:ext uri="{FF2B5EF4-FFF2-40B4-BE49-F238E27FC236}">
                <a16:creationId xmlns:a16="http://schemas.microsoft.com/office/drawing/2014/main" id="{FE2391B9-7AB5-56DF-AFC8-DAC6F96491B9}"/>
              </a:ext>
            </a:extLst>
          </p:cNvPr>
          <p:cNvSpPr>
            <a:spLocks noGrp="1"/>
          </p:cNvSpPr>
          <p:nvPr>
            <p:ph type="sldNum" sz="quarter" idx="12"/>
          </p:nvPr>
        </p:nvSpPr>
        <p:spPr/>
        <p:txBody>
          <a:bodyPr/>
          <a:lstStyle/>
          <a:p>
            <a:fld id="{6866C538-CC72-4FB8-85E1-4D3EC643CF88}" type="slidenum">
              <a:rPr lang="en-US" smtClean="0"/>
              <a:t>‹#›</a:t>
            </a:fld>
            <a:endParaRPr lang="en-US"/>
          </a:p>
        </p:txBody>
      </p:sp>
      <p:pic>
        <p:nvPicPr>
          <p:cNvPr id="5" name="Graphic 4">
            <a:extLst>
              <a:ext uri="{FF2B5EF4-FFF2-40B4-BE49-F238E27FC236}">
                <a16:creationId xmlns:a16="http://schemas.microsoft.com/office/drawing/2014/main" id="{74BDF5DE-DB65-8D90-7C62-333A96BB7A7B}"/>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6199" t="5483" r="49060" b="67217"/>
          <a:stretch/>
        </p:blipFill>
        <p:spPr>
          <a:xfrm>
            <a:off x="1375576" y="407406"/>
            <a:ext cx="1105232" cy="872754"/>
          </a:xfrm>
          <a:prstGeom prst="rect">
            <a:avLst/>
          </a:prstGeom>
        </p:spPr>
      </p:pic>
      <p:sp>
        <p:nvSpPr>
          <p:cNvPr id="13" name="Text Placeholder 12">
            <a:extLst>
              <a:ext uri="{FF2B5EF4-FFF2-40B4-BE49-F238E27FC236}">
                <a16:creationId xmlns:a16="http://schemas.microsoft.com/office/drawing/2014/main" id="{9534FFF5-3AD4-029C-B231-EE279758D96C}"/>
              </a:ext>
            </a:extLst>
          </p:cNvPr>
          <p:cNvSpPr>
            <a:spLocks noGrp="1"/>
          </p:cNvSpPr>
          <p:nvPr>
            <p:ph type="body" sz="quarter" idx="15" hasCustomPrompt="1"/>
          </p:nvPr>
        </p:nvSpPr>
        <p:spPr>
          <a:xfrm>
            <a:off x="1490318" y="1972475"/>
            <a:ext cx="9641179" cy="2267016"/>
          </a:xfrm>
        </p:spPr>
        <p:txBody>
          <a:bodyPr anchor="t" anchorCtr="0"/>
          <a:lstStyle>
            <a:lvl1pPr marL="0" indent="0">
              <a:lnSpc>
                <a:spcPts val="5500"/>
              </a:lnSpc>
              <a:buFontTx/>
              <a:buNone/>
              <a:defRPr sz="5000" baseline="0">
                <a:solidFill>
                  <a:schemeClr val="tx2"/>
                </a:solidFill>
              </a:defRPr>
            </a:lvl1pPr>
            <a:lvl2pPr marL="228600" indent="0">
              <a:buFontTx/>
              <a:buNone/>
              <a:defRPr sz="5000" baseline="0">
                <a:solidFill>
                  <a:schemeClr val="tx2"/>
                </a:solidFill>
              </a:defRPr>
            </a:lvl2pPr>
            <a:lvl3pPr marL="228600" indent="0">
              <a:buFontTx/>
              <a:buNone/>
              <a:defRPr sz="5000" baseline="0">
                <a:solidFill>
                  <a:schemeClr val="tx2"/>
                </a:solidFill>
              </a:defRPr>
            </a:lvl3pPr>
            <a:lvl4pPr marL="228600" indent="0">
              <a:buFontTx/>
              <a:buNone/>
              <a:defRPr sz="5000" baseline="0">
                <a:solidFill>
                  <a:schemeClr val="tx2"/>
                </a:solidFill>
              </a:defRPr>
            </a:lvl4pPr>
            <a:lvl5pPr marL="228600" indent="0">
              <a:buFontTx/>
              <a:buNone/>
              <a:defRPr sz="5000" baseline="0">
                <a:solidFill>
                  <a:schemeClr val="tx2"/>
                </a:solidFill>
              </a:defRPr>
            </a:lvl5pPr>
          </a:lstStyle>
          <a:p>
            <a:pPr lvl="0"/>
            <a:r>
              <a:rPr lang="en-US" dirty="0"/>
              <a:t>Click to edit quote</a:t>
            </a:r>
          </a:p>
        </p:txBody>
      </p:sp>
      <p:sp>
        <p:nvSpPr>
          <p:cNvPr id="19" name="Text Placeholder 18">
            <a:extLst>
              <a:ext uri="{FF2B5EF4-FFF2-40B4-BE49-F238E27FC236}">
                <a16:creationId xmlns:a16="http://schemas.microsoft.com/office/drawing/2014/main" id="{90C4FC97-A722-D9C3-10A4-8C647DD07C44}"/>
              </a:ext>
            </a:extLst>
          </p:cNvPr>
          <p:cNvSpPr>
            <a:spLocks noGrp="1"/>
          </p:cNvSpPr>
          <p:nvPr>
            <p:ph type="body" sz="quarter" idx="16" hasCustomPrompt="1"/>
          </p:nvPr>
        </p:nvSpPr>
        <p:spPr>
          <a:xfrm>
            <a:off x="7861865" y="4478972"/>
            <a:ext cx="3027362" cy="1117600"/>
          </a:xfrm>
        </p:spPr>
        <p:txBody>
          <a:bodyPr/>
          <a:lstStyle>
            <a:lvl1pPr marL="0" indent="0" algn="r">
              <a:buFontTx/>
              <a:buNone/>
              <a:defRPr sz="2400" baseline="0">
                <a:solidFill>
                  <a:schemeClr val="tx2"/>
                </a:solidFill>
              </a:defRPr>
            </a:lvl1pPr>
            <a:lvl2pPr marL="228600" indent="0">
              <a:buFontTx/>
              <a:buNone/>
              <a:defRPr baseline="0">
                <a:solidFill>
                  <a:schemeClr val="tx2"/>
                </a:solidFill>
              </a:defRPr>
            </a:lvl2pPr>
            <a:lvl3pPr marL="228600" indent="0">
              <a:buFontTx/>
              <a:buNone/>
              <a:defRPr baseline="0">
                <a:solidFill>
                  <a:schemeClr val="tx2"/>
                </a:solidFill>
              </a:defRPr>
            </a:lvl3pPr>
            <a:lvl4pPr marL="228600" indent="0">
              <a:buFontTx/>
              <a:buNone/>
              <a:defRPr baseline="0">
                <a:solidFill>
                  <a:schemeClr val="tx2"/>
                </a:solidFill>
              </a:defRPr>
            </a:lvl4pPr>
            <a:lvl5pPr marL="228600" indent="0">
              <a:buFontTx/>
              <a:buNone/>
              <a:defRPr baseline="0">
                <a:solidFill>
                  <a:schemeClr val="tx2"/>
                </a:solidFill>
              </a:defRPr>
            </a:lvl5pPr>
          </a:lstStyle>
          <a:p>
            <a:pPr lvl="0"/>
            <a:r>
              <a:rPr lang="en-US" dirty="0"/>
              <a:t>Click to add name</a:t>
            </a:r>
          </a:p>
        </p:txBody>
      </p:sp>
    </p:spTree>
    <p:extLst>
      <p:ext uri="{BB962C8B-B14F-4D97-AF65-F5344CB8AC3E}">
        <p14:creationId xmlns:p14="http://schemas.microsoft.com/office/powerpoint/2010/main" val="215104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End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5BB161-9511-37BF-CFA5-978A4331C148}"/>
              </a:ext>
            </a:extLst>
          </p:cNvPr>
          <p:cNvSpPr/>
          <p:nvPr/>
        </p:nvSpPr>
        <p:spPr>
          <a:xfrm>
            <a:off x="0" y="0"/>
            <a:ext cx="3604846" cy="13979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3F0808-42D4-F9CA-8423-F986453CFE20}"/>
              </a:ext>
            </a:extLst>
          </p:cNvPr>
          <p:cNvSpPr/>
          <p:nvPr/>
        </p:nvSpPr>
        <p:spPr>
          <a:xfrm>
            <a:off x="0" y="1397976"/>
            <a:ext cx="3604846" cy="32003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104F182-07F5-99E4-649A-2ED97D2D5BDD}"/>
              </a:ext>
            </a:extLst>
          </p:cNvPr>
          <p:cNvSpPr/>
          <p:nvPr/>
        </p:nvSpPr>
        <p:spPr>
          <a:xfrm>
            <a:off x="0" y="4598377"/>
            <a:ext cx="3604846" cy="15394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3BA47F-C00E-47CB-49A8-D38CFFD44ABA}"/>
              </a:ext>
            </a:extLst>
          </p:cNvPr>
          <p:cNvSpPr/>
          <p:nvPr/>
        </p:nvSpPr>
        <p:spPr>
          <a:xfrm>
            <a:off x="0" y="6132920"/>
            <a:ext cx="3604846"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5E7A0A2-7B63-423C-6F6E-45F5FCD1CCFE}"/>
              </a:ext>
            </a:extLst>
          </p:cNvPr>
          <p:cNvSpPr/>
          <p:nvPr/>
        </p:nvSpPr>
        <p:spPr>
          <a:xfrm>
            <a:off x="0" y="6713789"/>
            <a:ext cx="3604846"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487A5D5-C41D-4812-EF47-59722D273E1B}"/>
              </a:ext>
            </a:extLst>
          </p:cNvPr>
          <p:cNvSpPr/>
          <p:nvPr/>
        </p:nvSpPr>
        <p:spPr>
          <a:xfrm>
            <a:off x="11391900" y="0"/>
            <a:ext cx="800100" cy="13979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29D16B-3F8C-BD7E-E229-9B0C0DE5B904}"/>
              </a:ext>
            </a:extLst>
          </p:cNvPr>
          <p:cNvSpPr/>
          <p:nvPr/>
        </p:nvSpPr>
        <p:spPr>
          <a:xfrm>
            <a:off x="11391900" y="1397976"/>
            <a:ext cx="800100" cy="32003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FCE3EA3-9F37-BE7E-EC81-67EC071F553E}"/>
              </a:ext>
            </a:extLst>
          </p:cNvPr>
          <p:cNvSpPr/>
          <p:nvPr/>
        </p:nvSpPr>
        <p:spPr>
          <a:xfrm>
            <a:off x="11391900" y="4598377"/>
            <a:ext cx="800100" cy="15394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2116E-AC6B-7EDF-1EE4-D2F4426702EE}"/>
              </a:ext>
            </a:extLst>
          </p:cNvPr>
          <p:cNvSpPr/>
          <p:nvPr/>
        </p:nvSpPr>
        <p:spPr>
          <a:xfrm>
            <a:off x="1139190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E0A1199-9619-3B7B-BBD1-61DF137F6015}"/>
              </a:ext>
            </a:extLst>
          </p:cNvPr>
          <p:cNvSpPr/>
          <p:nvPr/>
        </p:nvSpPr>
        <p:spPr>
          <a:xfrm>
            <a:off x="1139190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B89BB0EA-ABC4-F83A-0934-F80988C886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6130794" y="3149020"/>
            <a:ext cx="2805498" cy="559957"/>
          </a:xfrm>
          <a:prstGeom prst="rect">
            <a:avLst/>
          </a:prstGeom>
        </p:spPr>
      </p:pic>
    </p:spTree>
    <p:extLst>
      <p:ext uri="{BB962C8B-B14F-4D97-AF65-F5344CB8AC3E}">
        <p14:creationId xmlns:p14="http://schemas.microsoft.com/office/powerpoint/2010/main" val="38766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ptional slide A">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4631687-903D-FA29-CAE3-94E6CFF14BBB}"/>
              </a:ext>
            </a:extLst>
          </p:cNvPr>
          <p:cNvSpPr>
            <a:spLocks noGrp="1"/>
          </p:cNvSpPr>
          <p:nvPr>
            <p:ph type="dt" sz="half" idx="10"/>
          </p:nvPr>
        </p:nvSpPr>
        <p:spPr/>
        <p:txBody>
          <a:bodyPr/>
          <a:lstStyle/>
          <a:p>
            <a:fld id="{E29707BB-F259-4D83-839F-2ABE0F4A8C61}" type="datetimeFigureOut">
              <a:rPr lang="en-US" smtClean="0"/>
              <a:t>9/17/2026</a:t>
            </a:fld>
            <a:endParaRPr lang="en-US"/>
          </a:p>
        </p:txBody>
      </p:sp>
      <p:sp>
        <p:nvSpPr>
          <p:cNvPr id="8" name="Footer Placeholder 7">
            <a:extLst>
              <a:ext uri="{FF2B5EF4-FFF2-40B4-BE49-F238E27FC236}">
                <a16:creationId xmlns:a16="http://schemas.microsoft.com/office/drawing/2014/main" id="{2AA5FF12-EABD-8B32-D162-0945BA31F19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F658AD2-E119-966A-628A-0EF6768EE9E4}"/>
              </a:ext>
            </a:extLst>
          </p:cNvPr>
          <p:cNvSpPr>
            <a:spLocks noGrp="1"/>
          </p:cNvSpPr>
          <p:nvPr>
            <p:ph type="sldNum" sz="quarter" idx="12"/>
          </p:nvPr>
        </p:nvSpPr>
        <p:spPr/>
        <p:txBody>
          <a:bodyPr/>
          <a:lstStyle/>
          <a:p>
            <a:fld id="{6866C538-CC72-4FB8-85E1-4D3EC643CF88}" type="slidenum">
              <a:rPr lang="en-US" smtClean="0"/>
              <a:t>‹#›</a:t>
            </a:fld>
            <a:endParaRPr lang="en-US"/>
          </a:p>
        </p:txBody>
      </p:sp>
      <p:sp>
        <p:nvSpPr>
          <p:cNvPr id="10" name="Title 1">
            <a:extLst>
              <a:ext uri="{FF2B5EF4-FFF2-40B4-BE49-F238E27FC236}">
                <a16:creationId xmlns:a16="http://schemas.microsoft.com/office/drawing/2014/main" id="{5D3B7760-81ED-7206-2D52-1C773DE6223F}"/>
              </a:ext>
            </a:extLst>
          </p:cNvPr>
          <p:cNvSpPr txBox="1">
            <a:spLocks/>
          </p:cNvSpPr>
          <p:nvPr/>
        </p:nvSpPr>
        <p:spPr>
          <a:xfrm>
            <a:off x="1482639" y="3955160"/>
            <a:ext cx="9845550" cy="115826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000" kern="1200" baseline="0">
                <a:solidFill>
                  <a:schemeClr val="tx2"/>
                </a:solidFill>
                <a:latin typeface="+mn-lt"/>
                <a:ea typeface="+mj-ea"/>
                <a:cs typeface="+mj-cs"/>
              </a:defRPr>
            </a:lvl1pPr>
          </a:lstStyle>
          <a:p>
            <a:r>
              <a:rPr lang="en-US" dirty="0"/>
              <a:t>Click to edit slide title</a:t>
            </a:r>
          </a:p>
        </p:txBody>
      </p:sp>
      <p:sp>
        <p:nvSpPr>
          <p:cNvPr id="11" name="Subtitle 2">
            <a:extLst>
              <a:ext uri="{FF2B5EF4-FFF2-40B4-BE49-F238E27FC236}">
                <a16:creationId xmlns:a16="http://schemas.microsoft.com/office/drawing/2014/main" id="{18069BA6-7B86-AAF1-0259-0E34177D9FBF}"/>
              </a:ext>
            </a:extLst>
          </p:cNvPr>
          <p:cNvSpPr>
            <a:spLocks noGrp="1"/>
          </p:cNvSpPr>
          <p:nvPr>
            <p:ph type="subTitle" idx="1"/>
          </p:nvPr>
        </p:nvSpPr>
        <p:spPr>
          <a:xfrm>
            <a:off x="1482639" y="4987185"/>
            <a:ext cx="6633527" cy="481074"/>
          </a:xfrm>
        </p:spPr>
        <p:txBody>
          <a:bodyPr>
            <a:noAutofit/>
          </a:bodyPr>
          <a:lstStyle>
            <a:lvl1pPr marL="0" indent="0" algn="l">
              <a:buNone/>
              <a:defRPr sz="32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1286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tional Slide B">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2DBEC8C-0D20-A268-52DB-BA91537EBC55}"/>
              </a:ext>
            </a:extLst>
          </p:cNvPr>
          <p:cNvSpPr>
            <a:spLocks noGrp="1"/>
          </p:cNvSpPr>
          <p:nvPr>
            <p:ph type="dt" sz="half" idx="10"/>
          </p:nvPr>
        </p:nvSpPr>
        <p:spPr/>
        <p:txBody>
          <a:bodyPr/>
          <a:lstStyle/>
          <a:p>
            <a:fld id="{E29707BB-F259-4D83-839F-2ABE0F4A8C61}" type="datetimeFigureOut">
              <a:rPr lang="en-US" smtClean="0"/>
              <a:t>9/17/2026</a:t>
            </a:fld>
            <a:endParaRPr lang="en-US"/>
          </a:p>
        </p:txBody>
      </p:sp>
      <p:sp>
        <p:nvSpPr>
          <p:cNvPr id="6" name="Footer Placeholder 5">
            <a:extLst>
              <a:ext uri="{FF2B5EF4-FFF2-40B4-BE49-F238E27FC236}">
                <a16:creationId xmlns:a16="http://schemas.microsoft.com/office/drawing/2014/main" id="{31718F3F-1E39-60B5-3A1F-F9AD912993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959F59-4699-BD10-B5DF-0297C51DD4F6}"/>
              </a:ext>
            </a:extLst>
          </p:cNvPr>
          <p:cNvSpPr>
            <a:spLocks noGrp="1"/>
          </p:cNvSpPr>
          <p:nvPr>
            <p:ph type="sldNum" sz="quarter" idx="12"/>
          </p:nvPr>
        </p:nvSpPr>
        <p:spPr/>
        <p:txBody>
          <a:bodyPr/>
          <a:lstStyle/>
          <a:p>
            <a:fld id="{6866C538-CC72-4FB8-85E1-4D3EC643CF88}" type="slidenum">
              <a:rPr lang="en-US" smtClean="0"/>
              <a:t>‹#›</a:t>
            </a:fld>
            <a:endParaRPr lang="en-US"/>
          </a:p>
        </p:txBody>
      </p:sp>
      <p:sp>
        <p:nvSpPr>
          <p:cNvPr id="9" name="Title 8">
            <a:extLst>
              <a:ext uri="{FF2B5EF4-FFF2-40B4-BE49-F238E27FC236}">
                <a16:creationId xmlns:a16="http://schemas.microsoft.com/office/drawing/2014/main" id="{71FBE379-707C-15C3-FF7D-C1F6741C7B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1033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Optional Slide C">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85C15C-4CAA-D237-97EB-3EEEE3356B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214B2D-1E10-448B-5C05-81A1249CB8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7C3EC0-5FD1-9189-BD2D-D7E02EDC6D04}"/>
              </a:ext>
            </a:extLst>
          </p:cNvPr>
          <p:cNvSpPr>
            <a:spLocks noGrp="1"/>
          </p:cNvSpPr>
          <p:nvPr>
            <p:ph type="dt" sz="half" idx="10"/>
          </p:nvPr>
        </p:nvSpPr>
        <p:spPr/>
        <p:txBody>
          <a:bodyPr/>
          <a:lstStyle/>
          <a:p>
            <a:fld id="{E29707BB-F259-4D83-839F-2ABE0F4A8C61}" type="datetimeFigureOut">
              <a:rPr lang="en-US" smtClean="0"/>
              <a:t>9/17/2026</a:t>
            </a:fld>
            <a:endParaRPr lang="en-US"/>
          </a:p>
        </p:txBody>
      </p:sp>
      <p:sp>
        <p:nvSpPr>
          <p:cNvPr id="8" name="Footer Placeholder 7">
            <a:extLst>
              <a:ext uri="{FF2B5EF4-FFF2-40B4-BE49-F238E27FC236}">
                <a16:creationId xmlns:a16="http://schemas.microsoft.com/office/drawing/2014/main" id="{7649205E-62D6-55A8-CC8F-CE5BE887329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0113078-502B-0587-8EED-1EE67885A878}"/>
              </a:ext>
            </a:extLst>
          </p:cNvPr>
          <p:cNvSpPr>
            <a:spLocks noGrp="1"/>
          </p:cNvSpPr>
          <p:nvPr>
            <p:ph type="sldNum" sz="quarter" idx="12"/>
          </p:nvPr>
        </p:nvSpPr>
        <p:spPr/>
        <p:txBody>
          <a:bodyPr/>
          <a:lstStyle/>
          <a:p>
            <a:fld id="{6866C538-CC72-4FB8-85E1-4D3EC643CF88}" type="slidenum">
              <a:rPr lang="en-US" smtClean="0"/>
              <a:t>‹#›</a:t>
            </a:fld>
            <a:endParaRPr lang="en-US"/>
          </a:p>
        </p:txBody>
      </p:sp>
    </p:spTree>
    <p:extLst>
      <p:ext uri="{BB962C8B-B14F-4D97-AF65-F5344CB8AC3E}">
        <p14:creationId xmlns:p14="http://schemas.microsoft.com/office/powerpoint/2010/main" val="3643311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1"/>
          <p:cNvSpPr>
            <a:spLocks noGrp="1"/>
          </p:cNvSpPr>
          <p:nvPr>
            <p:ph type="title"/>
          </p:nvPr>
        </p:nvSpPr>
        <p:spPr>
          <a:xfrm>
            <a:off x="970795" y="1011248"/>
            <a:ext cx="10683321" cy="1143000"/>
          </a:xfrm>
          <a:prstGeom prst="rect">
            <a:avLst/>
          </a:prstGeom>
        </p:spPr>
        <p:txBody>
          <a:bodyPr anchor="ctr" anchorCtr="0"/>
          <a:lstStyle/>
          <a:p>
            <a:r>
              <a:rPr lang="en-US" dirty="0"/>
              <a:t>Click to edit Master title style</a:t>
            </a:r>
          </a:p>
        </p:txBody>
      </p:sp>
      <p:sp>
        <p:nvSpPr>
          <p:cNvPr id="6" name="Content Placeholder 2"/>
          <p:cNvSpPr>
            <a:spLocks noGrp="1"/>
          </p:cNvSpPr>
          <p:nvPr>
            <p:ph idx="1"/>
          </p:nvPr>
        </p:nvSpPr>
        <p:spPr>
          <a:xfrm>
            <a:off x="970796" y="2154249"/>
            <a:ext cx="10683320" cy="482731"/>
          </a:xfrm>
          <a:prstGeom prst="rect">
            <a:avLst/>
          </a:prstGeom>
        </p:spPr>
        <p:txBody>
          <a:bodyPr>
            <a:noAutofit/>
          </a:bodyPr>
          <a:lstStyle>
            <a:lvl1pPr>
              <a:lnSpc>
                <a:spcPts val="1935"/>
              </a:lnSpc>
              <a:defRPr/>
            </a:lvl1pPr>
          </a:lstStyle>
          <a:p>
            <a:pPr lvl="0"/>
            <a:r>
              <a:rPr lang="en-US" dirty="0"/>
              <a:t>Click to edit Master text styles</a:t>
            </a:r>
          </a:p>
        </p:txBody>
      </p:sp>
      <p:sp>
        <p:nvSpPr>
          <p:cNvPr id="7" name="Text Placeholder 15"/>
          <p:cNvSpPr>
            <a:spLocks noGrp="1"/>
          </p:cNvSpPr>
          <p:nvPr>
            <p:ph type="body" sz="quarter" idx="10"/>
          </p:nvPr>
        </p:nvSpPr>
        <p:spPr>
          <a:xfrm>
            <a:off x="970372" y="2617647"/>
            <a:ext cx="10683744" cy="3146425"/>
          </a:xfrm>
          <a:prstGeom prst="rect">
            <a:avLst/>
          </a:prstGeom>
        </p:spPr>
        <p:txBody>
          <a:bodyPr anchor="t" anchorCtr="0">
            <a:noAutofit/>
          </a:bodyPr>
          <a:lstStyle>
            <a:lvl1pPr>
              <a:lnSpc>
                <a:spcPts val="1320"/>
              </a:lnSpc>
              <a:defRPr sz="1350" b="0" i="0" cap="none">
                <a:solidFill>
                  <a:schemeClr val="bg1"/>
                </a:solidFill>
                <a:latin typeface="Arial" panose="020B0604020202020204" pitchFamily="34" charset="0"/>
                <a:ea typeface="Arial" panose="020B0604020202020204" pitchFamily="34" charset="0"/>
                <a:cs typeface="Arial" panose="020B0604020202020204" pitchFamily="34" charset="0"/>
              </a:defRPr>
            </a:lvl1pPr>
            <a:lvl2pPr>
              <a:lnSpc>
                <a:spcPts val="1320"/>
              </a:lnSpc>
              <a:defRPr sz="1350" b="0" i="0" cap="none">
                <a:solidFill>
                  <a:schemeClr val="bg1"/>
                </a:solidFill>
                <a:latin typeface="Arial" panose="020B0604020202020204" pitchFamily="34" charset="0"/>
                <a:ea typeface="Arial" panose="020B0604020202020204" pitchFamily="34" charset="0"/>
                <a:cs typeface="Arial" panose="020B0604020202020204" pitchFamily="34" charset="0"/>
              </a:defRPr>
            </a:lvl2pPr>
            <a:lvl3pPr>
              <a:lnSpc>
                <a:spcPts val="1320"/>
              </a:lnSpc>
              <a:defRPr sz="1350" b="0" i="0" cap="none">
                <a:solidFill>
                  <a:schemeClr val="bg1"/>
                </a:solidFill>
                <a:latin typeface="Arial" panose="020B0604020202020204" pitchFamily="34" charset="0"/>
                <a:ea typeface="Arial" panose="020B0604020202020204" pitchFamily="34" charset="0"/>
                <a:cs typeface="Arial" panose="020B0604020202020204" pitchFamily="34" charset="0"/>
              </a:defRPr>
            </a:lvl3pPr>
            <a:lvl4pPr>
              <a:lnSpc>
                <a:spcPts val="1320"/>
              </a:lnSpc>
              <a:defRPr sz="1350" b="0" i="0" cap="none">
                <a:solidFill>
                  <a:schemeClr val="bg1"/>
                </a:solidFill>
                <a:latin typeface="Arial" panose="020B0604020202020204" pitchFamily="34" charset="0"/>
                <a:ea typeface="Arial" panose="020B0604020202020204" pitchFamily="34" charset="0"/>
                <a:cs typeface="Arial" panose="020B0604020202020204" pitchFamily="34" charset="0"/>
              </a:defRPr>
            </a:lvl4pPr>
            <a:lvl5pPr>
              <a:lnSpc>
                <a:spcPts val="1320"/>
              </a:lnSpc>
              <a:defRPr sz="1350" b="0" i="0" cap="none">
                <a:solidFill>
                  <a:schemeClr val="bg1"/>
                </a:solidFill>
                <a:latin typeface="Arial" panose="020B0604020202020204" pitchFamily="34" charset="0"/>
                <a:ea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5993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815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
            <a:ext cx="11277600" cy="731520"/>
          </a:xfrm>
        </p:spPr>
        <p:txBody>
          <a:bodyPr wrap="square" lIns="0" tIns="0" rIns="0" bIns="0" anchor="t" anchorCtr="0">
            <a:noAutofit/>
          </a:bodyPr>
          <a:lstStyle>
            <a:lvl1pPr algn="l">
              <a:tabLst>
                <a:tab pos="1660525" algn="l"/>
                <a:tab pos="2457450" algn="l"/>
              </a:tabLst>
              <a:defRPr sz="2400">
                <a:solidFill>
                  <a:srgbClr val="512D6D"/>
                </a:solidFill>
                <a:latin typeface="Georgia" pitchFamily="18" charset="0"/>
              </a:defRPr>
            </a:lvl1pPr>
          </a:lstStyle>
          <a:p>
            <a:r>
              <a:rPr lang="en-US"/>
              <a:t>Click to edit Master title style</a:t>
            </a:r>
            <a:endParaRPr lang="en-US" dirty="0"/>
          </a:p>
        </p:txBody>
      </p:sp>
      <p:sp>
        <p:nvSpPr>
          <p:cNvPr id="19" name="Date Placeholder 6"/>
          <p:cNvSpPr>
            <a:spLocks noGrp="1"/>
          </p:cNvSpPr>
          <p:nvPr>
            <p:ph type="dt" sz="half" idx="2"/>
          </p:nvPr>
        </p:nvSpPr>
        <p:spPr>
          <a:xfrm>
            <a:off x="464123" y="6459269"/>
            <a:ext cx="65" cy="123111"/>
          </a:xfrm>
          <a:prstGeom prst="rect">
            <a:avLst/>
          </a:prstGeom>
        </p:spPr>
        <p:txBody>
          <a:bodyPr wrap="none" lIns="0" tIns="0" rIns="0" bIns="0">
            <a:spAutoFit/>
          </a:bodyPr>
          <a:lstStyle>
            <a:lvl1pPr>
              <a:defRPr sz="800"/>
            </a:lvl1pPr>
          </a:lstStyle>
          <a:p>
            <a:endParaRPr lang="en-US" dirty="0"/>
          </a:p>
        </p:txBody>
      </p:sp>
      <p:sp>
        <p:nvSpPr>
          <p:cNvPr id="20" name="Footer Placeholder 7"/>
          <p:cNvSpPr>
            <a:spLocks noGrp="1"/>
          </p:cNvSpPr>
          <p:nvPr>
            <p:ph type="ftr" sz="quarter" idx="3"/>
          </p:nvPr>
        </p:nvSpPr>
        <p:spPr>
          <a:xfrm>
            <a:off x="464127" y="6311106"/>
            <a:ext cx="1211870" cy="123111"/>
          </a:xfrm>
          <a:prstGeom prst="rect">
            <a:avLst/>
          </a:prstGeom>
        </p:spPr>
        <p:txBody>
          <a:bodyPr wrap="none" lIns="0" tIns="0" rIns="0" bIns="0">
            <a:spAutoFit/>
          </a:bodyPr>
          <a:lstStyle>
            <a:lvl1pPr>
              <a:defRPr sz="800"/>
            </a:lvl1pPr>
          </a:lstStyle>
          <a:p>
            <a:r>
              <a:rPr lang="en-US" dirty="0"/>
              <a:t>Privacy Education 08.26.2021</a:t>
            </a:r>
          </a:p>
        </p:txBody>
      </p:sp>
      <p:sp>
        <p:nvSpPr>
          <p:cNvPr id="21" name="Slide Number Placeholder 8"/>
          <p:cNvSpPr>
            <a:spLocks noGrp="1"/>
          </p:cNvSpPr>
          <p:nvPr>
            <p:ph type="sldNum" sz="quarter" idx="4"/>
          </p:nvPr>
        </p:nvSpPr>
        <p:spPr>
          <a:xfrm>
            <a:off x="464127" y="6170707"/>
            <a:ext cx="121828" cy="123111"/>
          </a:xfrm>
          <a:prstGeom prst="rect">
            <a:avLst/>
          </a:prstGeom>
        </p:spPr>
        <p:txBody>
          <a:bodyPr wrap="none" lIns="0" tIns="0" rIns="0" bIns="0">
            <a:spAutoFit/>
          </a:bodyPr>
          <a:lstStyle>
            <a:lvl1pPr>
              <a:defRPr sz="800"/>
            </a:lvl1pPr>
          </a:lstStyle>
          <a:p>
            <a:fld id="{F7180F7D-E190-9B43-B5C1-ABC670C07650}" type="slidenum">
              <a:rPr lang="en-US" smtClean="0"/>
              <a:pPr/>
              <a:t>‹#›</a:t>
            </a:fld>
            <a:endParaRPr lang="en-US" dirty="0"/>
          </a:p>
        </p:txBody>
      </p:sp>
      <p:sp>
        <p:nvSpPr>
          <p:cNvPr id="8" name="Text Placeholder 7"/>
          <p:cNvSpPr>
            <a:spLocks noGrp="1"/>
          </p:cNvSpPr>
          <p:nvPr>
            <p:ph type="body" sz="quarter" idx="10"/>
          </p:nvPr>
        </p:nvSpPr>
        <p:spPr>
          <a:xfrm>
            <a:off x="463296" y="1143000"/>
            <a:ext cx="8363712" cy="4800600"/>
          </a:xfrm>
        </p:spPr>
        <p:txBody>
          <a:bodyPr/>
          <a:lstStyle>
            <a:lvl1pPr>
              <a:spcBef>
                <a:spcPts val="18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5695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
            <a:ext cx="11277600" cy="731520"/>
          </a:xfrm>
        </p:spPr>
        <p:txBody>
          <a:bodyPr wrap="square" lIns="0" tIns="0" rIns="0" bIns="0" anchor="t" anchorCtr="0">
            <a:noAutofit/>
          </a:bodyPr>
          <a:lstStyle>
            <a:lvl1pPr algn="l">
              <a:tabLst>
                <a:tab pos="1660525" algn="l"/>
                <a:tab pos="2457450" algn="l"/>
              </a:tabLst>
              <a:defRPr sz="2400">
                <a:solidFill>
                  <a:srgbClr val="512D6D"/>
                </a:solidFill>
                <a:latin typeface="Georgia" pitchFamily="18" charset="0"/>
              </a:defRPr>
            </a:lvl1pPr>
          </a:lstStyle>
          <a:p>
            <a:r>
              <a:rPr lang="en-US"/>
              <a:t>Click to edit Master title style</a:t>
            </a:r>
            <a:endParaRPr lang="en-US" dirty="0"/>
          </a:p>
        </p:txBody>
      </p:sp>
      <p:sp>
        <p:nvSpPr>
          <p:cNvPr id="19" name="Date Placeholder 6"/>
          <p:cNvSpPr>
            <a:spLocks noGrp="1"/>
          </p:cNvSpPr>
          <p:nvPr>
            <p:ph type="dt" sz="half" idx="2"/>
          </p:nvPr>
        </p:nvSpPr>
        <p:spPr>
          <a:xfrm>
            <a:off x="464123" y="6459269"/>
            <a:ext cx="65" cy="123111"/>
          </a:xfrm>
          <a:prstGeom prst="rect">
            <a:avLst/>
          </a:prstGeom>
        </p:spPr>
        <p:txBody>
          <a:bodyPr wrap="none" lIns="0" tIns="0" rIns="0" bIns="0">
            <a:spAutoFit/>
          </a:bodyPr>
          <a:lstStyle>
            <a:lvl1pPr>
              <a:defRPr sz="800"/>
            </a:lvl1pPr>
          </a:lstStyle>
          <a:p>
            <a:endParaRPr lang="en-US" dirty="0"/>
          </a:p>
        </p:txBody>
      </p:sp>
      <p:sp>
        <p:nvSpPr>
          <p:cNvPr id="20" name="Footer Placeholder 7"/>
          <p:cNvSpPr>
            <a:spLocks noGrp="1"/>
          </p:cNvSpPr>
          <p:nvPr>
            <p:ph type="ftr" sz="quarter" idx="3"/>
          </p:nvPr>
        </p:nvSpPr>
        <p:spPr>
          <a:xfrm>
            <a:off x="464127" y="6311106"/>
            <a:ext cx="1211870" cy="123111"/>
          </a:xfrm>
          <a:prstGeom prst="rect">
            <a:avLst/>
          </a:prstGeom>
        </p:spPr>
        <p:txBody>
          <a:bodyPr wrap="none" lIns="0" tIns="0" rIns="0" bIns="0">
            <a:spAutoFit/>
          </a:bodyPr>
          <a:lstStyle>
            <a:lvl1pPr>
              <a:defRPr sz="800"/>
            </a:lvl1pPr>
          </a:lstStyle>
          <a:p>
            <a:r>
              <a:rPr lang="en-US" dirty="0"/>
              <a:t>Privacy Education 08.26.2021</a:t>
            </a:r>
          </a:p>
        </p:txBody>
      </p:sp>
      <p:sp>
        <p:nvSpPr>
          <p:cNvPr id="21" name="Slide Number Placeholder 8"/>
          <p:cNvSpPr>
            <a:spLocks noGrp="1"/>
          </p:cNvSpPr>
          <p:nvPr>
            <p:ph type="sldNum" sz="quarter" idx="4"/>
          </p:nvPr>
        </p:nvSpPr>
        <p:spPr>
          <a:xfrm>
            <a:off x="464127" y="6170707"/>
            <a:ext cx="121828" cy="123111"/>
          </a:xfrm>
          <a:prstGeom prst="rect">
            <a:avLst/>
          </a:prstGeom>
        </p:spPr>
        <p:txBody>
          <a:bodyPr wrap="none" lIns="0" tIns="0" rIns="0" bIns="0">
            <a:spAutoFit/>
          </a:bodyPr>
          <a:lstStyle>
            <a:lvl1pPr>
              <a:defRPr sz="800"/>
            </a:lvl1pPr>
          </a:lstStyle>
          <a:p>
            <a:fld id="{F7180F7D-E190-9B43-B5C1-ABC670C07650}" type="slidenum">
              <a:rPr lang="en-US" smtClean="0"/>
              <a:pPr/>
              <a:t>‹#›</a:t>
            </a:fld>
            <a:endParaRPr lang="en-US" dirty="0"/>
          </a:p>
        </p:txBody>
      </p:sp>
      <p:sp>
        <p:nvSpPr>
          <p:cNvPr id="8" name="Text Placeholder 7"/>
          <p:cNvSpPr>
            <a:spLocks noGrp="1"/>
          </p:cNvSpPr>
          <p:nvPr>
            <p:ph type="body" sz="quarter" idx="10"/>
          </p:nvPr>
        </p:nvSpPr>
        <p:spPr>
          <a:xfrm>
            <a:off x="463296" y="1143000"/>
            <a:ext cx="8363712" cy="4800600"/>
          </a:xfrm>
        </p:spPr>
        <p:txBody>
          <a:bodyPr/>
          <a:lstStyle>
            <a:lvl1pPr>
              <a:spcBef>
                <a:spcPts val="18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0875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
            <a:ext cx="11277600" cy="731520"/>
          </a:xfrm>
        </p:spPr>
        <p:txBody>
          <a:bodyPr wrap="square" lIns="0" tIns="0" rIns="0" bIns="0" anchor="t" anchorCtr="0">
            <a:noAutofit/>
          </a:bodyPr>
          <a:lstStyle>
            <a:lvl1pPr algn="l">
              <a:tabLst>
                <a:tab pos="1660525" algn="l"/>
                <a:tab pos="2457450" algn="l"/>
              </a:tabLst>
              <a:defRPr sz="2400">
                <a:solidFill>
                  <a:srgbClr val="512D6D"/>
                </a:solidFill>
                <a:latin typeface="Georgia" pitchFamily="18" charset="0"/>
              </a:defRPr>
            </a:lvl1pPr>
          </a:lstStyle>
          <a:p>
            <a:r>
              <a:rPr lang="en-US"/>
              <a:t>Click to edit Master title style</a:t>
            </a:r>
            <a:endParaRPr lang="en-US" dirty="0"/>
          </a:p>
        </p:txBody>
      </p:sp>
      <p:sp>
        <p:nvSpPr>
          <p:cNvPr id="19" name="Date Placeholder 6"/>
          <p:cNvSpPr>
            <a:spLocks noGrp="1"/>
          </p:cNvSpPr>
          <p:nvPr>
            <p:ph type="dt" sz="half" idx="2"/>
          </p:nvPr>
        </p:nvSpPr>
        <p:spPr>
          <a:xfrm>
            <a:off x="464123" y="6459269"/>
            <a:ext cx="65" cy="123111"/>
          </a:xfrm>
          <a:prstGeom prst="rect">
            <a:avLst/>
          </a:prstGeom>
        </p:spPr>
        <p:txBody>
          <a:bodyPr wrap="none" lIns="0" tIns="0" rIns="0" bIns="0">
            <a:spAutoFit/>
          </a:bodyPr>
          <a:lstStyle>
            <a:lvl1pPr>
              <a:defRPr sz="800"/>
            </a:lvl1pPr>
          </a:lstStyle>
          <a:p>
            <a:endParaRPr lang="en-US" dirty="0"/>
          </a:p>
        </p:txBody>
      </p:sp>
      <p:sp>
        <p:nvSpPr>
          <p:cNvPr id="20" name="Footer Placeholder 7"/>
          <p:cNvSpPr>
            <a:spLocks noGrp="1"/>
          </p:cNvSpPr>
          <p:nvPr>
            <p:ph type="ftr" sz="quarter" idx="3"/>
          </p:nvPr>
        </p:nvSpPr>
        <p:spPr>
          <a:xfrm>
            <a:off x="464127" y="6311106"/>
            <a:ext cx="1211870" cy="123111"/>
          </a:xfrm>
          <a:prstGeom prst="rect">
            <a:avLst/>
          </a:prstGeom>
        </p:spPr>
        <p:txBody>
          <a:bodyPr wrap="none" lIns="0" tIns="0" rIns="0" bIns="0">
            <a:spAutoFit/>
          </a:bodyPr>
          <a:lstStyle>
            <a:lvl1pPr>
              <a:defRPr sz="800"/>
            </a:lvl1pPr>
          </a:lstStyle>
          <a:p>
            <a:r>
              <a:rPr lang="en-US" dirty="0"/>
              <a:t>Privacy Education 08.26.2021</a:t>
            </a:r>
          </a:p>
        </p:txBody>
      </p:sp>
      <p:sp>
        <p:nvSpPr>
          <p:cNvPr id="21" name="Slide Number Placeholder 8"/>
          <p:cNvSpPr>
            <a:spLocks noGrp="1"/>
          </p:cNvSpPr>
          <p:nvPr>
            <p:ph type="sldNum" sz="quarter" idx="4"/>
          </p:nvPr>
        </p:nvSpPr>
        <p:spPr>
          <a:xfrm>
            <a:off x="464127" y="6170707"/>
            <a:ext cx="121828" cy="123111"/>
          </a:xfrm>
          <a:prstGeom prst="rect">
            <a:avLst/>
          </a:prstGeom>
        </p:spPr>
        <p:txBody>
          <a:bodyPr wrap="none" lIns="0" tIns="0" rIns="0" bIns="0">
            <a:spAutoFit/>
          </a:bodyPr>
          <a:lstStyle>
            <a:lvl1pPr>
              <a:defRPr sz="800"/>
            </a:lvl1pPr>
          </a:lstStyle>
          <a:p>
            <a:fld id="{F7180F7D-E190-9B43-B5C1-ABC670C07650}" type="slidenum">
              <a:rPr lang="en-US" smtClean="0"/>
              <a:pPr/>
              <a:t>‹#›</a:t>
            </a:fld>
            <a:endParaRPr lang="en-US" dirty="0"/>
          </a:p>
        </p:txBody>
      </p:sp>
      <p:sp>
        <p:nvSpPr>
          <p:cNvPr id="8" name="Text Placeholder 7"/>
          <p:cNvSpPr>
            <a:spLocks noGrp="1"/>
          </p:cNvSpPr>
          <p:nvPr>
            <p:ph type="body" sz="quarter" idx="10"/>
          </p:nvPr>
        </p:nvSpPr>
        <p:spPr>
          <a:xfrm>
            <a:off x="463296" y="1143000"/>
            <a:ext cx="8363712" cy="4800600"/>
          </a:xfrm>
        </p:spPr>
        <p:txBody>
          <a:bodyPr/>
          <a:lstStyle>
            <a:lvl1pPr>
              <a:spcBef>
                <a:spcPts val="18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7709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
            <a:ext cx="11277600" cy="731520"/>
          </a:xfrm>
        </p:spPr>
        <p:txBody>
          <a:bodyPr wrap="square" lIns="0" tIns="0" rIns="0" bIns="0" anchor="t" anchorCtr="0">
            <a:noAutofit/>
          </a:bodyPr>
          <a:lstStyle>
            <a:lvl1pPr algn="l">
              <a:tabLst>
                <a:tab pos="1660525" algn="l"/>
                <a:tab pos="2457450" algn="l"/>
              </a:tabLst>
              <a:defRPr sz="2400">
                <a:solidFill>
                  <a:srgbClr val="512D6D"/>
                </a:solidFill>
                <a:latin typeface="Georgia" pitchFamily="18" charset="0"/>
              </a:defRPr>
            </a:lvl1pPr>
          </a:lstStyle>
          <a:p>
            <a:r>
              <a:rPr lang="en-US"/>
              <a:t>Click to edit Master title style</a:t>
            </a:r>
            <a:endParaRPr lang="en-US" dirty="0"/>
          </a:p>
        </p:txBody>
      </p:sp>
      <p:sp>
        <p:nvSpPr>
          <p:cNvPr id="19" name="Date Placeholder 6"/>
          <p:cNvSpPr>
            <a:spLocks noGrp="1"/>
          </p:cNvSpPr>
          <p:nvPr>
            <p:ph type="dt" sz="half" idx="2"/>
          </p:nvPr>
        </p:nvSpPr>
        <p:spPr>
          <a:xfrm>
            <a:off x="464123" y="6459269"/>
            <a:ext cx="65" cy="123111"/>
          </a:xfrm>
          <a:prstGeom prst="rect">
            <a:avLst/>
          </a:prstGeom>
        </p:spPr>
        <p:txBody>
          <a:bodyPr wrap="none" lIns="0" tIns="0" rIns="0" bIns="0">
            <a:spAutoFit/>
          </a:bodyPr>
          <a:lstStyle>
            <a:lvl1pPr>
              <a:defRPr sz="800"/>
            </a:lvl1pPr>
          </a:lstStyle>
          <a:p>
            <a:endParaRPr lang="en-US" dirty="0"/>
          </a:p>
        </p:txBody>
      </p:sp>
      <p:sp>
        <p:nvSpPr>
          <p:cNvPr id="20" name="Footer Placeholder 7"/>
          <p:cNvSpPr>
            <a:spLocks noGrp="1"/>
          </p:cNvSpPr>
          <p:nvPr>
            <p:ph type="ftr" sz="quarter" idx="3"/>
          </p:nvPr>
        </p:nvSpPr>
        <p:spPr>
          <a:xfrm>
            <a:off x="464127" y="6311106"/>
            <a:ext cx="1211870" cy="123111"/>
          </a:xfrm>
          <a:prstGeom prst="rect">
            <a:avLst/>
          </a:prstGeom>
        </p:spPr>
        <p:txBody>
          <a:bodyPr wrap="none" lIns="0" tIns="0" rIns="0" bIns="0">
            <a:spAutoFit/>
          </a:bodyPr>
          <a:lstStyle>
            <a:lvl1pPr>
              <a:defRPr sz="800"/>
            </a:lvl1pPr>
          </a:lstStyle>
          <a:p>
            <a:r>
              <a:rPr lang="en-US" dirty="0"/>
              <a:t>Privacy Education 08.26.2021</a:t>
            </a:r>
          </a:p>
        </p:txBody>
      </p:sp>
      <p:sp>
        <p:nvSpPr>
          <p:cNvPr id="21" name="Slide Number Placeholder 8"/>
          <p:cNvSpPr>
            <a:spLocks noGrp="1"/>
          </p:cNvSpPr>
          <p:nvPr>
            <p:ph type="sldNum" sz="quarter" idx="4"/>
          </p:nvPr>
        </p:nvSpPr>
        <p:spPr>
          <a:xfrm>
            <a:off x="464127" y="6170707"/>
            <a:ext cx="121828" cy="123111"/>
          </a:xfrm>
          <a:prstGeom prst="rect">
            <a:avLst/>
          </a:prstGeom>
        </p:spPr>
        <p:txBody>
          <a:bodyPr wrap="none" lIns="0" tIns="0" rIns="0" bIns="0">
            <a:spAutoFit/>
          </a:bodyPr>
          <a:lstStyle>
            <a:lvl1pPr>
              <a:defRPr sz="800"/>
            </a:lvl1pPr>
          </a:lstStyle>
          <a:p>
            <a:fld id="{F7180F7D-E190-9B43-B5C1-ABC670C07650}" type="slidenum">
              <a:rPr lang="en-US" smtClean="0"/>
              <a:pPr/>
              <a:t>‹#›</a:t>
            </a:fld>
            <a:endParaRPr lang="en-US" dirty="0"/>
          </a:p>
        </p:txBody>
      </p:sp>
      <p:sp>
        <p:nvSpPr>
          <p:cNvPr id="8" name="Text Placeholder 7"/>
          <p:cNvSpPr>
            <a:spLocks noGrp="1"/>
          </p:cNvSpPr>
          <p:nvPr>
            <p:ph type="body" sz="quarter" idx="10"/>
          </p:nvPr>
        </p:nvSpPr>
        <p:spPr>
          <a:xfrm>
            <a:off x="463296" y="1143000"/>
            <a:ext cx="8363712" cy="4800600"/>
          </a:xfrm>
        </p:spPr>
        <p:txBody>
          <a:bodyPr/>
          <a:lstStyle>
            <a:lvl1pPr>
              <a:spcBef>
                <a:spcPts val="18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345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
            <a:ext cx="11277600" cy="731520"/>
          </a:xfrm>
        </p:spPr>
        <p:txBody>
          <a:bodyPr wrap="square" lIns="0" tIns="0" rIns="0" bIns="0" anchor="t" anchorCtr="0">
            <a:noAutofit/>
          </a:bodyPr>
          <a:lstStyle>
            <a:lvl1pPr algn="l">
              <a:tabLst>
                <a:tab pos="1660525" algn="l"/>
                <a:tab pos="2457450" algn="l"/>
              </a:tabLst>
              <a:defRPr sz="2400">
                <a:solidFill>
                  <a:srgbClr val="512D6D"/>
                </a:solidFill>
                <a:latin typeface="Georgia" pitchFamily="18" charset="0"/>
              </a:defRPr>
            </a:lvl1pPr>
          </a:lstStyle>
          <a:p>
            <a:r>
              <a:rPr lang="en-US"/>
              <a:t>Click to edit Master title style</a:t>
            </a:r>
            <a:endParaRPr lang="en-US" dirty="0"/>
          </a:p>
        </p:txBody>
      </p:sp>
      <p:sp>
        <p:nvSpPr>
          <p:cNvPr id="19" name="Date Placeholder 6"/>
          <p:cNvSpPr>
            <a:spLocks noGrp="1"/>
          </p:cNvSpPr>
          <p:nvPr>
            <p:ph type="dt" sz="half" idx="2"/>
          </p:nvPr>
        </p:nvSpPr>
        <p:spPr>
          <a:xfrm>
            <a:off x="464123" y="6459269"/>
            <a:ext cx="65" cy="123111"/>
          </a:xfrm>
          <a:prstGeom prst="rect">
            <a:avLst/>
          </a:prstGeom>
        </p:spPr>
        <p:txBody>
          <a:bodyPr wrap="none" lIns="0" tIns="0" rIns="0" bIns="0">
            <a:spAutoFit/>
          </a:bodyPr>
          <a:lstStyle>
            <a:lvl1pPr>
              <a:defRPr sz="800"/>
            </a:lvl1pPr>
          </a:lstStyle>
          <a:p>
            <a:endParaRPr lang="en-US" dirty="0"/>
          </a:p>
        </p:txBody>
      </p:sp>
      <p:sp>
        <p:nvSpPr>
          <p:cNvPr id="20" name="Footer Placeholder 7"/>
          <p:cNvSpPr>
            <a:spLocks noGrp="1"/>
          </p:cNvSpPr>
          <p:nvPr>
            <p:ph type="ftr" sz="quarter" idx="3"/>
          </p:nvPr>
        </p:nvSpPr>
        <p:spPr>
          <a:xfrm>
            <a:off x="464127" y="6311106"/>
            <a:ext cx="1211870" cy="123111"/>
          </a:xfrm>
          <a:prstGeom prst="rect">
            <a:avLst/>
          </a:prstGeom>
        </p:spPr>
        <p:txBody>
          <a:bodyPr wrap="none" lIns="0" tIns="0" rIns="0" bIns="0">
            <a:spAutoFit/>
          </a:bodyPr>
          <a:lstStyle>
            <a:lvl1pPr>
              <a:defRPr sz="800"/>
            </a:lvl1pPr>
          </a:lstStyle>
          <a:p>
            <a:r>
              <a:rPr lang="en-US" dirty="0"/>
              <a:t>Privacy Education 08.26.2021</a:t>
            </a:r>
          </a:p>
        </p:txBody>
      </p:sp>
      <p:sp>
        <p:nvSpPr>
          <p:cNvPr id="21" name="Slide Number Placeholder 8"/>
          <p:cNvSpPr>
            <a:spLocks noGrp="1"/>
          </p:cNvSpPr>
          <p:nvPr>
            <p:ph type="sldNum" sz="quarter" idx="4"/>
          </p:nvPr>
        </p:nvSpPr>
        <p:spPr>
          <a:xfrm>
            <a:off x="464127" y="6170707"/>
            <a:ext cx="121828" cy="123111"/>
          </a:xfrm>
          <a:prstGeom prst="rect">
            <a:avLst/>
          </a:prstGeom>
        </p:spPr>
        <p:txBody>
          <a:bodyPr wrap="none" lIns="0" tIns="0" rIns="0" bIns="0">
            <a:spAutoFit/>
          </a:bodyPr>
          <a:lstStyle>
            <a:lvl1pPr>
              <a:defRPr sz="800"/>
            </a:lvl1pPr>
          </a:lstStyle>
          <a:p>
            <a:fld id="{F7180F7D-E190-9B43-B5C1-ABC670C07650}" type="slidenum">
              <a:rPr lang="en-US" smtClean="0"/>
              <a:pPr/>
              <a:t>‹#›</a:t>
            </a:fld>
            <a:endParaRPr lang="en-US" dirty="0"/>
          </a:p>
        </p:txBody>
      </p:sp>
      <p:sp>
        <p:nvSpPr>
          <p:cNvPr id="8" name="Text Placeholder 7"/>
          <p:cNvSpPr>
            <a:spLocks noGrp="1"/>
          </p:cNvSpPr>
          <p:nvPr>
            <p:ph type="body" sz="quarter" idx="10"/>
          </p:nvPr>
        </p:nvSpPr>
        <p:spPr>
          <a:xfrm>
            <a:off x="463296" y="1143000"/>
            <a:ext cx="8363712" cy="4800600"/>
          </a:xfrm>
        </p:spPr>
        <p:txBody>
          <a:bodyPr/>
          <a:lstStyle>
            <a:lvl1pPr>
              <a:spcBef>
                <a:spcPts val="18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425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361708-C856-5679-5F26-DFD654490767}"/>
              </a:ext>
            </a:extLst>
          </p:cNvPr>
          <p:cNvSpPr>
            <a:spLocks noGrp="1"/>
          </p:cNvSpPr>
          <p:nvPr>
            <p:ph type="title"/>
          </p:nvPr>
        </p:nvSpPr>
        <p:spPr>
          <a:xfrm>
            <a:off x="1493301" y="662893"/>
            <a:ext cx="9844596" cy="1325563"/>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F6BA814-9AC9-5238-F0A1-89F9D61B5B51}"/>
              </a:ext>
            </a:extLst>
          </p:cNvPr>
          <p:cNvSpPr>
            <a:spLocks noGrp="1"/>
          </p:cNvSpPr>
          <p:nvPr>
            <p:ph type="body" idx="1"/>
          </p:nvPr>
        </p:nvSpPr>
        <p:spPr>
          <a:xfrm>
            <a:off x="1600200" y="1988457"/>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8510D8D-B5B5-FA5C-2E75-85268E6345F8}"/>
              </a:ext>
            </a:extLst>
          </p:cNvPr>
          <p:cNvSpPr>
            <a:spLocks noGrp="1"/>
          </p:cNvSpPr>
          <p:nvPr>
            <p:ph type="dt" sz="half" idx="2"/>
          </p:nvPr>
        </p:nvSpPr>
        <p:spPr>
          <a:xfrm>
            <a:off x="1600200" y="6374044"/>
            <a:ext cx="1981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9707BB-F259-4D83-839F-2ABE0F4A8C61}" type="datetimeFigureOut">
              <a:rPr lang="en-US" smtClean="0"/>
              <a:t>9/17/2026</a:t>
            </a:fld>
            <a:endParaRPr lang="en-US"/>
          </a:p>
        </p:txBody>
      </p:sp>
      <p:sp>
        <p:nvSpPr>
          <p:cNvPr id="5" name="Footer Placeholder 4">
            <a:extLst>
              <a:ext uri="{FF2B5EF4-FFF2-40B4-BE49-F238E27FC236}">
                <a16:creationId xmlns:a16="http://schemas.microsoft.com/office/drawing/2014/main" id="{05E07592-D92D-5E48-1F23-4A48048F6903}"/>
              </a:ext>
            </a:extLst>
          </p:cNvPr>
          <p:cNvSpPr>
            <a:spLocks noGrp="1"/>
          </p:cNvSpPr>
          <p:nvPr>
            <p:ph type="ftr" sz="quarter" idx="3"/>
          </p:nvPr>
        </p:nvSpPr>
        <p:spPr>
          <a:xfrm>
            <a:off x="3581400" y="6374043"/>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D8A7535-84D4-1921-62EB-192F99FD2CCC}"/>
              </a:ext>
            </a:extLst>
          </p:cNvPr>
          <p:cNvSpPr>
            <a:spLocks noGrp="1"/>
          </p:cNvSpPr>
          <p:nvPr>
            <p:ph type="sldNum" sz="quarter" idx="4"/>
          </p:nvPr>
        </p:nvSpPr>
        <p:spPr>
          <a:xfrm>
            <a:off x="6324600" y="6374043"/>
            <a:ext cx="16120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6C538-CC72-4FB8-85E1-4D3EC643CF88}" type="slidenum">
              <a:rPr lang="en-US" smtClean="0"/>
              <a:t>‹#›</a:t>
            </a:fld>
            <a:endParaRPr lang="en-US"/>
          </a:p>
        </p:txBody>
      </p:sp>
    </p:spTree>
    <p:extLst>
      <p:ext uri="{BB962C8B-B14F-4D97-AF65-F5344CB8AC3E}">
        <p14:creationId xmlns:p14="http://schemas.microsoft.com/office/powerpoint/2010/main" val="2610568394"/>
      </p:ext>
    </p:extLst>
  </p:cSld>
  <p:clrMap bg1="lt1" tx1="dk1" bg2="lt2" tx2="dk2" accent1="accent1" accent2="accent2" accent3="accent3" accent4="accent4" accent5="accent5" accent6="accent6" hlink="hlink" folHlink="folHlink"/>
  <p:sldLayoutIdLst>
    <p:sldLayoutId id="2147483666" r:id="rId1"/>
    <p:sldLayoutId id="2147483661" r:id="rId2"/>
    <p:sldLayoutId id="2147483650" r:id="rId3"/>
    <p:sldLayoutId id="2147483675" r:id="rId4"/>
    <p:sldLayoutId id="2147483673" r:id="rId5"/>
    <p:sldLayoutId id="2147483674" r:id="rId6"/>
    <p:sldLayoutId id="2147483662" r:id="rId7"/>
    <p:sldLayoutId id="2147483672" r:id="rId8"/>
    <p:sldLayoutId id="2147483654" r:id="rId9"/>
    <p:sldLayoutId id="2147483676" r:id="rId10"/>
    <p:sldLayoutId id="2147483677" r:id="rId11"/>
    <p:sldLayoutId id="2147483651" r:id="rId12"/>
    <p:sldLayoutId id="2147483655" r:id="rId13"/>
    <p:sldLayoutId id="2147483659" r:id="rId14"/>
  </p:sldLayoutIdLst>
  <p:txStyles>
    <p:titleStyle>
      <a:lvl1pPr algn="l" defTabSz="914400" rtl="0" eaLnBrk="1" latinLnBrk="0" hangingPunct="1">
        <a:lnSpc>
          <a:spcPct val="90000"/>
        </a:lnSpc>
        <a:spcBef>
          <a:spcPct val="0"/>
        </a:spcBef>
        <a:buNone/>
        <a:defRPr sz="4000" b="0" i="0" kern="1200" baseline="0">
          <a:solidFill>
            <a:schemeClr val="tx2"/>
          </a:solidFill>
          <a:latin typeface="+mn-lt"/>
          <a:ea typeface="+mj-ea"/>
          <a:cs typeface="+mj-cs"/>
        </a:defRPr>
      </a:lvl1pPr>
    </p:titleStyle>
    <p:bodyStyle>
      <a:lvl1pPr marL="160020" indent="-160020" algn="l" defTabSz="914400" rtl="0" eaLnBrk="1" latinLnBrk="0" hangingPunct="1">
        <a:lnSpc>
          <a:spcPts val="2000"/>
        </a:lnSpc>
        <a:spcBef>
          <a:spcPts val="1000"/>
        </a:spcBef>
        <a:buFont typeface="Wingdings" pitchFamily="2" charset="2"/>
        <a:buChar char="§"/>
        <a:defRPr sz="1600" kern="1200" baseline="0">
          <a:solidFill>
            <a:schemeClr val="tx1">
              <a:lumMod val="65000"/>
              <a:lumOff val="35000"/>
            </a:schemeClr>
          </a:solidFill>
          <a:latin typeface="+mn-lt"/>
          <a:ea typeface="+mn-ea"/>
          <a:cs typeface="+mn-cs"/>
        </a:defRPr>
      </a:lvl1pPr>
      <a:lvl2pPr marL="457200" indent="-228600" algn="l" defTabSz="914400" rtl="0" eaLnBrk="1" latinLnBrk="0" hangingPunct="1">
        <a:lnSpc>
          <a:spcPts val="1800"/>
        </a:lnSpc>
        <a:spcBef>
          <a:spcPts val="500"/>
        </a:spcBef>
        <a:buFont typeface="Apple Symbols" panose="02000000000000000000" pitchFamily="2" charset="-79"/>
        <a:buChar char="⎻"/>
        <a:defRPr sz="1400" kern="1200" baseline="0">
          <a:solidFill>
            <a:schemeClr val="tx1">
              <a:lumMod val="65000"/>
              <a:lumOff val="35000"/>
            </a:schemeClr>
          </a:solidFill>
          <a:latin typeface="+mn-lt"/>
          <a:ea typeface="+mn-ea"/>
          <a:cs typeface="+mn-cs"/>
        </a:defRPr>
      </a:lvl2pPr>
      <a:lvl3pPr marL="640080" indent="-137160" algn="l" defTabSz="914400" rtl="0" eaLnBrk="1" latinLnBrk="0" hangingPunct="1">
        <a:lnSpc>
          <a:spcPts val="1600"/>
        </a:lnSpc>
        <a:spcBef>
          <a:spcPts val="500"/>
        </a:spcBef>
        <a:buFont typeface="Arial" panose="020B0604020202020204" pitchFamily="34" charset="0"/>
        <a:buChar char="•"/>
        <a:defRPr sz="1200" kern="1200" baseline="0">
          <a:solidFill>
            <a:schemeClr val="tx1">
              <a:lumMod val="65000"/>
              <a:lumOff val="35000"/>
            </a:schemeClr>
          </a:solidFill>
          <a:latin typeface="+mn-lt"/>
          <a:ea typeface="+mn-ea"/>
          <a:cs typeface="+mn-cs"/>
        </a:defRPr>
      </a:lvl3pPr>
      <a:lvl4pPr marL="640080" indent="-137160" algn="l" defTabSz="914400" rtl="0" eaLnBrk="1" latinLnBrk="0" hangingPunct="1">
        <a:lnSpc>
          <a:spcPts val="1600"/>
        </a:lnSpc>
        <a:spcBef>
          <a:spcPts val="500"/>
        </a:spcBef>
        <a:buFont typeface="Arial" panose="020B0604020202020204" pitchFamily="34" charset="0"/>
        <a:buChar char="•"/>
        <a:defRPr sz="1200" kern="1200" baseline="0">
          <a:solidFill>
            <a:schemeClr val="tx1">
              <a:lumMod val="65000"/>
              <a:lumOff val="35000"/>
            </a:schemeClr>
          </a:solidFill>
          <a:latin typeface="+mn-lt"/>
          <a:ea typeface="+mn-ea"/>
          <a:cs typeface="+mn-cs"/>
        </a:defRPr>
      </a:lvl4pPr>
      <a:lvl5pPr marL="640080" indent="-137160" algn="l" defTabSz="914400" rtl="0" eaLnBrk="1" latinLnBrk="0" hangingPunct="1">
        <a:lnSpc>
          <a:spcPts val="1600"/>
        </a:lnSpc>
        <a:spcBef>
          <a:spcPts val="500"/>
        </a:spcBef>
        <a:buFont typeface="Arial" panose="020B0604020202020204" pitchFamily="34" charset="0"/>
        <a:buChar char="•"/>
        <a:defRPr sz="1200" kern="1200" baseline="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2" orient="horz" pos="4056">
          <p15:clr>
            <a:srgbClr val="F26B43"/>
          </p15:clr>
        </p15:guide>
        <p15:guide id="27" pos="504">
          <p15:clr>
            <a:srgbClr val="F26B43"/>
          </p15:clr>
        </p15:guide>
        <p15:guide id="28" orient="horz" pos="4320">
          <p15:clr>
            <a:srgbClr val="F26B43"/>
          </p15:clr>
        </p15:guide>
        <p15:guide id="29">
          <p15:clr>
            <a:srgbClr val="F26B43"/>
          </p15:clr>
        </p15:guide>
        <p15:guide id="30" pos="1008">
          <p15:clr>
            <a:srgbClr val="F26B43"/>
          </p15:clr>
        </p15:guide>
        <p15:guide id="31" orient="horz" pos="480">
          <p15:clr>
            <a:srgbClr val="F26B43"/>
          </p15:clr>
        </p15:guide>
        <p15:guide id="32" pos="4224">
          <p15:clr>
            <a:srgbClr val="F26B43"/>
          </p15:clr>
        </p15:guide>
        <p15:guide id="33" orient="horz" pos="12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950808" y="2124271"/>
            <a:ext cx="10700848" cy="482731"/>
          </a:xfrm>
          <a:prstGeom prst="rect">
            <a:avLst/>
          </a:prstGeom>
        </p:spPr>
        <p:txBody>
          <a:bodyPr vert="horz" lIns="91440" tIns="45720" rIns="91440" bIns="45720" rtlCol="0" anchor="ctr" anchorCtr="0">
            <a:normAutofit/>
          </a:bodyPr>
          <a:lstStyle/>
          <a:p>
            <a:pPr lvl="0"/>
            <a:r>
              <a:rPr lang="en-US" dirty="0"/>
              <a:t>Click to edit Master text styles</a:t>
            </a:r>
          </a:p>
        </p:txBody>
      </p:sp>
      <p:sp>
        <p:nvSpPr>
          <p:cNvPr id="11" name="Title Placeholder 1"/>
          <p:cNvSpPr>
            <a:spLocks noGrp="1"/>
          </p:cNvSpPr>
          <p:nvPr>
            <p:ph type="title"/>
          </p:nvPr>
        </p:nvSpPr>
        <p:spPr>
          <a:xfrm>
            <a:off x="950808" y="981268"/>
            <a:ext cx="10700848" cy="1143000"/>
          </a:xfrm>
          <a:prstGeom prst="rect">
            <a:avLst/>
          </a:prstGeom>
        </p:spPr>
        <p:txBody>
          <a:bodyPr vert="horz" lIns="91440" tIns="45720" rIns="91440" bIns="45720" rtlCol="0" anchor="ctr">
            <a:noAutofit/>
          </a:bodyPr>
          <a:lstStyle/>
          <a:p>
            <a:r>
              <a:rPr lang="en-US" dirty="0"/>
              <a:t>Click to edit Master title style</a:t>
            </a:r>
          </a:p>
        </p:txBody>
      </p:sp>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040031" y="5860640"/>
            <a:ext cx="1608114" cy="576373"/>
          </a:xfrm>
          <a:prstGeom prst="rect">
            <a:avLst/>
          </a:prstGeom>
        </p:spPr>
      </p:pic>
    </p:spTree>
    <p:extLst>
      <p:ext uri="{BB962C8B-B14F-4D97-AF65-F5344CB8AC3E}">
        <p14:creationId xmlns:p14="http://schemas.microsoft.com/office/powerpoint/2010/main" val="1569855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hdr="0" dt="0"/>
  <p:txStyles>
    <p:titleStyle>
      <a:lvl1pPr algn="l" defTabSz="342900" rtl="0" eaLnBrk="1" latinLnBrk="0" hangingPunct="1">
        <a:lnSpc>
          <a:spcPts val="3000"/>
        </a:lnSpc>
        <a:spcBef>
          <a:spcPct val="0"/>
        </a:spcBef>
        <a:buNone/>
        <a:defRPr sz="3000" b="1" i="0" kern="1200" cap="none" baseline="0">
          <a:solidFill>
            <a:srgbClr val="E57200"/>
          </a:solidFill>
          <a:latin typeface="Arial" panose="020B0604020202020204" pitchFamily="34" charset="0"/>
          <a:ea typeface="+mj-ea"/>
          <a:cs typeface="Arial" panose="020B0604020202020204" pitchFamily="34" charset="0"/>
        </a:defRPr>
      </a:lvl1pPr>
    </p:titleStyle>
    <p:bodyStyle>
      <a:lvl1pPr marL="0" indent="0" algn="l" defTabSz="342900" rtl="0" eaLnBrk="1" latinLnBrk="0" hangingPunct="1">
        <a:spcBef>
          <a:spcPct val="20000"/>
        </a:spcBef>
        <a:buFontTx/>
        <a:buNone/>
        <a:defRPr sz="1800" b="1" i="0" kern="1200" cap="none" baseline="0">
          <a:solidFill>
            <a:srgbClr val="E57200"/>
          </a:solidFill>
          <a:latin typeface="Arial" panose="020B0604020202020204" pitchFamily="34" charset="0"/>
          <a:ea typeface="+mn-ea"/>
          <a:cs typeface="Arial" panose="020B0604020202020204" pitchFamily="34" charset="0"/>
        </a:defRPr>
      </a:lvl1pPr>
      <a:lvl2pPr marL="0" indent="0" algn="l" defTabSz="342900" rtl="0" eaLnBrk="1" latinLnBrk="0" hangingPunct="1">
        <a:spcBef>
          <a:spcPct val="20000"/>
        </a:spcBef>
        <a:buFontTx/>
        <a:buNone/>
        <a:defRPr sz="1500" kern="1200">
          <a:solidFill>
            <a:schemeClr val="bg1"/>
          </a:solidFill>
          <a:latin typeface="ITC Franklin Gothic Book"/>
          <a:ea typeface="+mn-ea"/>
          <a:cs typeface="+mn-cs"/>
        </a:defRPr>
      </a:lvl2pPr>
      <a:lvl3pPr marL="857250" indent="-171450" algn="l" defTabSz="342900" rtl="0" eaLnBrk="1" latinLnBrk="0" hangingPunct="1">
        <a:spcBef>
          <a:spcPct val="20000"/>
        </a:spcBef>
        <a:buFont typeface="Arial"/>
        <a:buChar char="•"/>
        <a:defRPr sz="1500" kern="1200">
          <a:solidFill>
            <a:schemeClr val="bg1"/>
          </a:solidFill>
          <a:latin typeface="ITC Franklin Gothic Book"/>
          <a:ea typeface="+mn-ea"/>
          <a:cs typeface="+mn-cs"/>
        </a:defRPr>
      </a:lvl3pPr>
      <a:lvl4pPr marL="1200150" indent="-171450" algn="l" defTabSz="342900" rtl="0" eaLnBrk="1" latinLnBrk="0" hangingPunct="1">
        <a:spcBef>
          <a:spcPct val="20000"/>
        </a:spcBef>
        <a:buFont typeface="Arial"/>
        <a:buChar char="–"/>
        <a:defRPr sz="1500" kern="1200">
          <a:solidFill>
            <a:schemeClr val="bg1"/>
          </a:solidFill>
          <a:latin typeface="ITC Franklin Gothic Book"/>
          <a:ea typeface="+mn-ea"/>
          <a:cs typeface="+mn-cs"/>
        </a:defRPr>
      </a:lvl4pPr>
      <a:lvl5pPr marL="1543050" indent="-171450" algn="l" defTabSz="342900" rtl="0" eaLnBrk="1" latinLnBrk="0" hangingPunct="1">
        <a:spcBef>
          <a:spcPct val="20000"/>
        </a:spcBef>
        <a:buFont typeface="Arial"/>
        <a:buChar char="»"/>
        <a:defRPr sz="1500" kern="1200">
          <a:solidFill>
            <a:schemeClr val="bg1"/>
          </a:solidFill>
          <a:latin typeface="ITC Franklin Gothic Book"/>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healthsystem.virginia.edu/codeofconduc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13.jpeg"/><Relationship Id="rId5" Type="http://schemas.microsoft.com/office/2007/relationships/hdphoto" Target="../media/hdphoto1.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9.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8" Type="http://schemas.openxmlformats.org/officeDocument/2006/relationships/hyperlink" Target="https://uvahealth.navexone.com/content/dotNet/documents/?docid=19490&amp;app=pt&amp;source=browse" TargetMode="External"/><Relationship Id="rId3" Type="http://schemas.openxmlformats.org/officeDocument/2006/relationships/hyperlink" Target="mailto:CommunityHealthCompliance@uvahealth.org" TargetMode="External"/><Relationship Id="rId7" Type="http://schemas.openxmlformats.org/officeDocument/2006/relationships/hyperlink" Target="https://communityhealth.uvahealth.org/complianceprivacy/code-of-conduct/" TargetMode="External"/><Relationship Id="rId2" Type="http://schemas.openxmlformats.org/officeDocument/2006/relationships/notesSlide" Target="../notesSlides/notesSlide13.xml"/><Relationship Id="rId1" Type="http://schemas.openxmlformats.org/officeDocument/2006/relationships/slideLayout" Target="../slideLayouts/slideLayout21.xml"/><Relationship Id="rId6" Type="http://schemas.openxmlformats.org/officeDocument/2006/relationships/image" Target="../media/image18.png"/><Relationship Id="rId5" Type="http://schemas.openxmlformats.org/officeDocument/2006/relationships/hyperlink" Target="http://www.uvacommunityhealthmobile.ethicspoint.com/" TargetMode="External"/><Relationship Id="rId4" Type="http://schemas.openxmlformats.org/officeDocument/2006/relationships/hyperlink" Target="http://www.uvacommunityhealth.ethicspoint.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445B79-72F5-F46F-8042-6DCC631E1195}"/>
              </a:ext>
            </a:extLst>
          </p:cNvPr>
          <p:cNvSpPr>
            <a:spLocks noGrp="1"/>
          </p:cNvSpPr>
          <p:nvPr>
            <p:ph type="ctrTitle"/>
          </p:nvPr>
        </p:nvSpPr>
        <p:spPr/>
        <p:txBody>
          <a:bodyPr/>
          <a:lstStyle/>
          <a:p>
            <a:r>
              <a:rPr lang="en-US" dirty="0"/>
              <a:t>Compliance &amp; Privacy</a:t>
            </a:r>
          </a:p>
        </p:txBody>
      </p:sp>
      <p:sp>
        <p:nvSpPr>
          <p:cNvPr id="2" name="TextBox 1">
            <a:extLst>
              <a:ext uri="{FF2B5EF4-FFF2-40B4-BE49-F238E27FC236}">
                <a16:creationId xmlns:a16="http://schemas.microsoft.com/office/drawing/2014/main" id="{730998EB-F3B3-6612-1686-7D9C6C90C6A2}"/>
              </a:ext>
            </a:extLst>
          </p:cNvPr>
          <p:cNvSpPr txBox="1"/>
          <p:nvPr/>
        </p:nvSpPr>
        <p:spPr>
          <a:xfrm>
            <a:off x="100814" y="6513817"/>
            <a:ext cx="6567114" cy="253916"/>
          </a:xfrm>
          <a:prstGeom prst="rect">
            <a:avLst/>
          </a:prstGeom>
          <a:noFill/>
        </p:spPr>
        <p:txBody>
          <a:bodyPr wrap="square" rtlCol="0">
            <a:spAutoFit/>
          </a:bodyPr>
          <a:lstStyle/>
          <a:p>
            <a:r>
              <a:rPr lang="en-US" sz="1050" dirty="0"/>
              <a:t>For internal use only.  Not for distribution outside of UVA Community Health.  Last update: 09.2026</a:t>
            </a:r>
          </a:p>
        </p:txBody>
      </p:sp>
    </p:spTree>
    <p:extLst>
      <p:ext uri="{BB962C8B-B14F-4D97-AF65-F5344CB8AC3E}">
        <p14:creationId xmlns:p14="http://schemas.microsoft.com/office/powerpoint/2010/main" val="2684326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2E2BAA-3C8E-A79D-0581-734ADA4E13E6}"/>
              </a:ext>
            </a:extLst>
          </p:cNvPr>
          <p:cNvSpPr>
            <a:spLocks noGrp="1"/>
          </p:cNvSpPr>
          <p:nvPr>
            <p:ph type="body" sz="quarter" idx="16"/>
          </p:nvPr>
        </p:nvSpPr>
        <p:spPr>
          <a:xfrm>
            <a:off x="1168678" y="1741084"/>
            <a:ext cx="10147819" cy="1687916"/>
          </a:xfrm>
        </p:spPr>
        <p:txBody>
          <a:bodyPr/>
          <a:lstStyle/>
          <a:p>
            <a:r>
              <a:rPr lang="en-US" sz="2000" b="0" i="0" dirty="0">
                <a:solidFill>
                  <a:schemeClr val="tx1"/>
                </a:solidFill>
                <a:effectLst/>
              </a:rPr>
              <a:t>In health care, that means </a:t>
            </a:r>
            <a:r>
              <a:rPr lang="en-US" sz="2000" b="0" dirty="0">
                <a:solidFill>
                  <a:schemeClr val="tx1"/>
                </a:solidFill>
              </a:rPr>
              <a:t>following:</a:t>
            </a:r>
            <a:endParaRPr lang="en-US" sz="2000" b="0" i="0" dirty="0">
              <a:solidFill>
                <a:schemeClr val="tx1"/>
              </a:solidFill>
              <a:effectLst/>
            </a:endParaRPr>
          </a:p>
          <a:p>
            <a:pPr marL="742950" lvl="1" indent="-285750">
              <a:buFont typeface="Arial" panose="020B0604020202020204" pitchFamily="34" charset="0"/>
              <a:buChar char="•"/>
            </a:pPr>
            <a:r>
              <a:rPr lang="en-US" sz="1800" b="0" dirty="0">
                <a:solidFill>
                  <a:schemeClr val="tx1"/>
                </a:solidFill>
              </a:rPr>
              <a:t>F</a:t>
            </a:r>
            <a:r>
              <a:rPr lang="en-US" sz="1800" b="0" i="0" dirty="0">
                <a:solidFill>
                  <a:schemeClr val="tx1"/>
                </a:solidFill>
                <a:effectLst/>
              </a:rPr>
              <a:t>ederal and state laws</a:t>
            </a:r>
          </a:p>
          <a:p>
            <a:pPr marL="742950" lvl="1" indent="-285750">
              <a:buFont typeface="Arial" panose="020B0604020202020204" pitchFamily="34" charset="0"/>
              <a:buChar char="•"/>
            </a:pPr>
            <a:r>
              <a:rPr lang="en-US" sz="1800" b="0" dirty="0">
                <a:solidFill>
                  <a:schemeClr val="tx1"/>
                </a:solidFill>
              </a:rPr>
              <a:t>R</a:t>
            </a:r>
            <a:r>
              <a:rPr lang="en-US" sz="1800" b="0" i="0" dirty="0">
                <a:solidFill>
                  <a:schemeClr val="tx1"/>
                </a:solidFill>
                <a:effectLst/>
              </a:rPr>
              <a:t>egulatory requirements</a:t>
            </a:r>
          </a:p>
          <a:p>
            <a:pPr marL="742950" lvl="1" indent="-285750">
              <a:buFont typeface="Arial" panose="020B0604020202020204" pitchFamily="34" charset="0"/>
              <a:buChar char="•"/>
            </a:pPr>
            <a:r>
              <a:rPr lang="en-US" sz="1800" b="0" dirty="0">
                <a:solidFill>
                  <a:schemeClr val="tx1"/>
                </a:solidFill>
              </a:rPr>
              <a:t>UVA CH </a:t>
            </a:r>
            <a:r>
              <a:rPr lang="en-US" sz="1800" b="0" i="0" dirty="0">
                <a:solidFill>
                  <a:schemeClr val="tx1"/>
                </a:solidFill>
                <a:effectLst/>
              </a:rPr>
              <a:t>policies and procedures</a:t>
            </a:r>
          </a:p>
          <a:p>
            <a:r>
              <a:rPr lang="en-US" sz="2000" b="0" i="0" dirty="0">
                <a:solidFill>
                  <a:schemeClr val="tx1"/>
                </a:solidFill>
                <a:effectLst/>
              </a:rPr>
              <a:t>These laws, guidelines, and policies exist to protect patients, employees, and the hospital.</a:t>
            </a:r>
            <a:r>
              <a:rPr lang="en-US" sz="2000" i="1" dirty="0">
                <a:solidFill>
                  <a:schemeClr val="tx1"/>
                </a:solidFill>
              </a:rPr>
              <a:t> </a:t>
            </a:r>
          </a:p>
        </p:txBody>
      </p:sp>
      <p:pic>
        <p:nvPicPr>
          <p:cNvPr id="12" name="Picture 11">
            <a:extLst>
              <a:ext uri="{FF2B5EF4-FFF2-40B4-BE49-F238E27FC236}">
                <a16:creationId xmlns:a16="http://schemas.microsoft.com/office/drawing/2014/main" id="{EECCDBAD-AFD1-4B0B-9540-ADBA6D27F7C5}"/>
              </a:ext>
            </a:extLst>
          </p:cNvPr>
          <p:cNvPicPr>
            <a:picLocks noChangeAspect="1"/>
          </p:cNvPicPr>
          <p:nvPr/>
        </p:nvPicPr>
        <p:blipFill>
          <a:blip r:embed="rId3"/>
          <a:stretch>
            <a:fillRect/>
          </a:stretch>
        </p:blipFill>
        <p:spPr>
          <a:xfrm>
            <a:off x="1243493" y="3929068"/>
            <a:ext cx="6113282" cy="2674561"/>
          </a:xfrm>
          <a:prstGeom prst="rect">
            <a:avLst/>
          </a:prstGeom>
        </p:spPr>
      </p:pic>
      <p:sp>
        <p:nvSpPr>
          <p:cNvPr id="5" name="Title 4">
            <a:extLst>
              <a:ext uri="{FF2B5EF4-FFF2-40B4-BE49-F238E27FC236}">
                <a16:creationId xmlns:a16="http://schemas.microsoft.com/office/drawing/2014/main" id="{84BC6867-CBB0-3A41-B2ED-2D846BBF55D8}"/>
              </a:ext>
            </a:extLst>
          </p:cNvPr>
          <p:cNvSpPr>
            <a:spLocks noGrp="1"/>
          </p:cNvSpPr>
          <p:nvPr>
            <p:ph type="title"/>
          </p:nvPr>
        </p:nvSpPr>
        <p:spPr>
          <a:xfrm>
            <a:off x="1133442" y="254371"/>
            <a:ext cx="10218292" cy="1158265"/>
          </a:xfrm>
        </p:spPr>
        <p:txBody>
          <a:bodyPr/>
          <a:lstStyle/>
          <a:p>
            <a:r>
              <a:rPr lang="en-US" sz="3600" i="1" dirty="0"/>
              <a:t>Compliance: Doing the Right Thing, the Right Way, At the Right Time, Every Time. </a:t>
            </a:r>
          </a:p>
        </p:txBody>
      </p:sp>
    </p:spTree>
    <p:extLst>
      <p:ext uri="{BB962C8B-B14F-4D97-AF65-F5344CB8AC3E}">
        <p14:creationId xmlns:p14="http://schemas.microsoft.com/office/powerpoint/2010/main" val="4110176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2E2BAA-3C8E-A79D-0581-734ADA4E13E6}"/>
              </a:ext>
            </a:extLst>
          </p:cNvPr>
          <p:cNvSpPr>
            <a:spLocks noGrp="1"/>
          </p:cNvSpPr>
          <p:nvPr>
            <p:ph type="body" sz="quarter" idx="16"/>
          </p:nvPr>
        </p:nvSpPr>
        <p:spPr>
          <a:xfrm>
            <a:off x="1450427" y="2048658"/>
            <a:ext cx="9543393" cy="3795094"/>
          </a:xfrm>
        </p:spPr>
        <p:txBody>
          <a:bodyPr/>
          <a:lstStyle/>
          <a:p>
            <a:pPr algn="ctr">
              <a:buNone/>
            </a:pPr>
            <a:endParaRPr lang="en-US" sz="2800" dirty="0">
              <a:solidFill>
                <a:schemeClr val="tx1"/>
              </a:solidFill>
            </a:endParaRPr>
          </a:p>
          <a:p>
            <a:pPr algn="ctr">
              <a:buNone/>
            </a:pPr>
            <a:r>
              <a:rPr lang="en-US" sz="2800" dirty="0">
                <a:solidFill>
                  <a:schemeClr val="tx1"/>
                </a:solidFill>
              </a:rPr>
              <a:t>The UVA Health Code of Conduct establishes the ethical and </a:t>
            </a:r>
          </a:p>
          <a:p>
            <a:pPr algn="ctr">
              <a:buNone/>
            </a:pPr>
            <a:r>
              <a:rPr lang="en-US" sz="2800" dirty="0">
                <a:solidFill>
                  <a:schemeClr val="tx1"/>
                </a:solidFill>
              </a:rPr>
              <a:t>legal standards that guide the operations of UVA Health and </a:t>
            </a:r>
          </a:p>
          <a:p>
            <a:pPr algn="ctr">
              <a:buNone/>
            </a:pPr>
            <a:r>
              <a:rPr lang="en-US" sz="2800" dirty="0">
                <a:solidFill>
                  <a:schemeClr val="tx1"/>
                </a:solidFill>
              </a:rPr>
              <a:t>UVA Community Health.</a:t>
            </a:r>
          </a:p>
          <a:p>
            <a:pPr>
              <a:buNone/>
            </a:pPr>
            <a:endParaRPr lang="en-US" sz="2000" dirty="0"/>
          </a:p>
          <a:p>
            <a:pPr algn="ctr">
              <a:buNone/>
            </a:pPr>
            <a:r>
              <a:rPr lang="en-US" sz="2000" b="0" dirty="0">
                <a:solidFill>
                  <a:schemeClr val="tx1"/>
                </a:solidFill>
              </a:rPr>
              <a:t>It applies to everyone employed by, representing, or doing business with UVA Community Health, including team members, leaders, medical staff, allied health professionals, board members, vendors, and business partners.</a:t>
            </a:r>
          </a:p>
          <a:p>
            <a:pPr algn="ctr">
              <a:buNone/>
            </a:pPr>
            <a:r>
              <a:rPr lang="en-US" sz="2000" b="0" dirty="0">
                <a:solidFill>
                  <a:schemeClr val="tx1"/>
                </a:solidFill>
              </a:rPr>
              <a:t>The Code requires each of us to uphold the highest standards of ethical and professional conduct, act responsibly and with integrity, and comply with the laws, regulations, policies, and procedures that govern our work.</a:t>
            </a:r>
          </a:p>
          <a:p>
            <a:pPr>
              <a:lnSpc>
                <a:spcPct val="100000"/>
              </a:lnSpc>
            </a:pPr>
            <a:endParaRPr lang="en-US" sz="2000" b="0" dirty="0">
              <a:solidFill>
                <a:schemeClr val="tx1"/>
              </a:solidFill>
            </a:endParaRPr>
          </a:p>
        </p:txBody>
      </p:sp>
      <p:sp>
        <p:nvSpPr>
          <p:cNvPr id="13" name="TextBox 12">
            <a:extLst>
              <a:ext uri="{FF2B5EF4-FFF2-40B4-BE49-F238E27FC236}">
                <a16:creationId xmlns:a16="http://schemas.microsoft.com/office/drawing/2014/main" id="{978834DD-ECEE-4A6C-BE1E-7C21837A5EBF}"/>
              </a:ext>
            </a:extLst>
          </p:cNvPr>
          <p:cNvSpPr txBox="1"/>
          <p:nvPr/>
        </p:nvSpPr>
        <p:spPr>
          <a:xfrm>
            <a:off x="917917" y="6080287"/>
            <a:ext cx="8282644" cy="646331"/>
          </a:xfrm>
          <a:prstGeom prst="rect">
            <a:avLst/>
          </a:prstGeom>
          <a:noFill/>
        </p:spPr>
        <p:txBody>
          <a:bodyPr wrap="square" rtlCol="0">
            <a:spAutoFit/>
          </a:bodyPr>
          <a:lstStyle/>
          <a:p>
            <a:r>
              <a:rPr lang="en-US" b="1" i="1" dirty="0"/>
              <a:t>Know the Code: </a:t>
            </a:r>
            <a:r>
              <a:rPr lang="en-US" i="1" dirty="0"/>
              <a:t>Find the Code of Conduct on the UVA CH Intranet and on the UVA Health website at </a:t>
            </a:r>
            <a:r>
              <a:rPr lang="en-US" i="1" dirty="0">
                <a:hlinkClick r:id="rId3"/>
              </a:rPr>
              <a:t>https://www.healthsystem.virginia.edu/codeofconduct/</a:t>
            </a:r>
            <a:endParaRPr lang="en-US" i="1" dirty="0"/>
          </a:p>
        </p:txBody>
      </p:sp>
      <p:sp>
        <p:nvSpPr>
          <p:cNvPr id="37" name="Rectangle 36">
            <a:extLst>
              <a:ext uri="{FF2B5EF4-FFF2-40B4-BE49-F238E27FC236}">
                <a16:creationId xmlns:a16="http://schemas.microsoft.com/office/drawing/2014/main" id="{F542C00F-5FF5-CFE4-A294-CAA3A6B354FF}"/>
              </a:ext>
            </a:extLst>
          </p:cNvPr>
          <p:cNvSpPr/>
          <p:nvPr/>
        </p:nvSpPr>
        <p:spPr>
          <a:xfrm>
            <a:off x="1376854" y="325706"/>
            <a:ext cx="9775857" cy="1512862"/>
          </a:xfrm>
          <a:prstGeom prst="rect">
            <a:avLst/>
          </a:prstGeom>
          <a:solidFill>
            <a:srgbClr val="232D4B"/>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Title 1">
            <a:extLst>
              <a:ext uri="{FF2B5EF4-FFF2-40B4-BE49-F238E27FC236}">
                <a16:creationId xmlns:a16="http://schemas.microsoft.com/office/drawing/2014/main" id="{E8050D26-FA88-3804-84FB-50998A79ACEC}"/>
              </a:ext>
            </a:extLst>
          </p:cNvPr>
          <p:cNvSpPr txBox="1">
            <a:spLocks/>
          </p:cNvSpPr>
          <p:nvPr/>
        </p:nvSpPr>
        <p:spPr>
          <a:xfrm>
            <a:off x="619183" y="273897"/>
            <a:ext cx="11205882" cy="14301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a:ln>
                  <a:noFill/>
                </a:ln>
                <a:solidFill>
                  <a:sysClr val="window" lastClr="FFFFFF"/>
                </a:solidFill>
                <a:effectLst/>
                <a:uLnTx/>
                <a:uFillTx/>
                <a:latin typeface="Calibri Light" panose="020F0302020204030204"/>
                <a:ea typeface="+mj-ea"/>
                <a:cs typeface="+mj-cs"/>
              </a:rPr>
              <a:t>Compliance Code of Conduct</a:t>
            </a:r>
            <a:br>
              <a:rPr kumimoji="0" lang="en-US" sz="6000" b="0" i="0" u="none" strike="noStrike" kern="1200" cap="none" spc="0" normalizeH="0" baseline="0" noProof="0">
                <a:ln>
                  <a:noFill/>
                </a:ln>
                <a:solidFill>
                  <a:sysClr val="windowText" lastClr="000000"/>
                </a:solidFill>
                <a:effectLst/>
                <a:uLnTx/>
                <a:uFillTx/>
                <a:latin typeface="Calibri Light" panose="020F0302020204030204"/>
                <a:ea typeface="+mj-ea"/>
                <a:cs typeface="+mj-cs"/>
              </a:rPr>
            </a:br>
            <a:r>
              <a:rPr kumimoji="0" lang="en-US" sz="2400" b="0" i="1" u="none" strike="noStrike" kern="1200" cap="none" spc="0" normalizeH="0" baseline="0" noProof="0">
                <a:ln>
                  <a:noFill/>
                </a:ln>
                <a:solidFill>
                  <a:srgbClr val="ED7D31">
                    <a:lumMod val="60000"/>
                    <a:lumOff val="40000"/>
                  </a:srgbClr>
                </a:solidFill>
                <a:effectLst/>
                <a:uLnTx/>
                <a:uFillTx/>
                <a:latin typeface="Calibri Light" panose="020F0302020204030204"/>
                <a:ea typeface="+mj-ea"/>
                <a:cs typeface="+mj-cs"/>
              </a:rPr>
              <a:t>Accountability   Stewardship   Professionalism   Integrity   Respect   Empathy</a:t>
            </a:r>
            <a:endParaRPr kumimoji="0" lang="en-US" sz="6000" b="0" i="1" u="none" strike="noStrike" kern="1200" cap="none" spc="0" normalizeH="0" baseline="0" noProof="0" dirty="0">
              <a:ln>
                <a:noFill/>
              </a:ln>
              <a:solidFill>
                <a:srgbClr val="ED7D31">
                  <a:lumMod val="60000"/>
                  <a:lumOff val="40000"/>
                </a:srgbClr>
              </a:solidFill>
              <a:effectLst/>
              <a:uLnTx/>
              <a:uFillTx/>
              <a:latin typeface="Calibri Light" panose="020F0302020204030204"/>
              <a:ea typeface="+mj-ea"/>
              <a:cs typeface="+mj-cs"/>
            </a:endParaRPr>
          </a:p>
        </p:txBody>
      </p:sp>
      <p:cxnSp>
        <p:nvCxnSpPr>
          <p:cNvPr id="39" name="Straight Connector 38">
            <a:extLst>
              <a:ext uri="{FF2B5EF4-FFF2-40B4-BE49-F238E27FC236}">
                <a16:creationId xmlns:a16="http://schemas.microsoft.com/office/drawing/2014/main" id="{D183125C-374E-9C93-3179-A621B36FED08}"/>
              </a:ext>
            </a:extLst>
          </p:cNvPr>
          <p:cNvCxnSpPr>
            <a:cxnSpLocks/>
          </p:cNvCxnSpPr>
          <p:nvPr/>
        </p:nvCxnSpPr>
        <p:spPr>
          <a:xfrm>
            <a:off x="3452031" y="1268980"/>
            <a:ext cx="0" cy="435068"/>
          </a:xfrm>
          <a:prstGeom prst="line">
            <a:avLst/>
          </a:prstGeom>
          <a:noFill/>
          <a:ln w="19050" cap="flat" cmpd="sng" algn="ctr">
            <a:solidFill>
              <a:srgbClr val="ED7D31">
                <a:lumMod val="75000"/>
              </a:srgbClr>
            </a:solidFill>
            <a:prstDash val="solid"/>
            <a:miter lim="800000"/>
          </a:ln>
          <a:effectLst/>
        </p:spPr>
      </p:cxnSp>
      <p:cxnSp>
        <p:nvCxnSpPr>
          <p:cNvPr id="40" name="Straight Connector 39">
            <a:extLst>
              <a:ext uri="{FF2B5EF4-FFF2-40B4-BE49-F238E27FC236}">
                <a16:creationId xmlns:a16="http://schemas.microsoft.com/office/drawing/2014/main" id="{B98F292C-616F-0D55-E0E9-61E2B097A69F}"/>
              </a:ext>
            </a:extLst>
          </p:cNvPr>
          <p:cNvCxnSpPr>
            <a:cxnSpLocks/>
          </p:cNvCxnSpPr>
          <p:nvPr/>
        </p:nvCxnSpPr>
        <p:spPr>
          <a:xfrm>
            <a:off x="5155325" y="1268980"/>
            <a:ext cx="0" cy="435068"/>
          </a:xfrm>
          <a:prstGeom prst="line">
            <a:avLst/>
          </a:prstGeom>
          <a:noFill/>
          <a:ln w="19050" cap="flat" cmpd="sng" algn="ctr">
            <a:solidFill>
              <a:srgbClr val="ED7D31">
                <a:lumMod val="75000"/>
              </a:srgbClr>
            </a:solidFill>
            <a:prstDash val="solid"/>
            <a:miter lim="800000"/>
          </a:ln>
          <a:effectLst/>
        </p:spPr>
      </p:cxnSp>
      <p:cxnSp>
        <p:nvCxnSpPr>
          <p:cNvPr id="41" name="Straight Connector 40">
            <a:extLst>
              <a:ext uri="{FF2B5EF4-FFF2-40B4-BE49-F238E27FC236}">
                <a16:creationId xmlns:a16="http://schemas.microsoft.com/office/drawing/2014/main" id="{1306D8C4-A509-BA11-6168-DD6848DBF39F}"/>
              </a:ext>
            </a:extLst>
          </p:cNvPr>
          <p:cNvCxnSpPr>
            <a:cxnSpLocks/>
          </p:cNvCxnSpPr>
          <p:nvPr/>
        </p:nvCxnSpPr>
        <p:spPr>
          <a:xfrm>
            <a:off x="7244102" y="1268980"/>
            <a:ext cx="0" cy="435068"/>
          </a:xfrm>
          <a:prstGeom prst="line">
            <a:avLst/>
          </a:prstGeom>
          <a:noFill/>
          <a:ln w="19050" cap="flat" cmpd="sng" algn="ctr">
            <a:solidFill>
              <a:srgbClr val="ED7D31">
                <a:lumMod val="75000"/>
              </a:srgbClr>
            </a:solidFill>
            <a:prstDash val="solid"/>
            <a:miter lim="800000"/>
          </a:ln>
          <a:effectLst/>
        </p:spPr>
      </p:cxnSp>
      <p:cxnSp>
        <p:nvCxnSpPr>
          <p:cNvPr id="42" name="Straight Connector 41">
            <a:extLst>
              <a:ext uri="{FF2B5EF4-FFF2-40B4-BE49-F238E27FC236}">
                <a16:creationId xmlns:a16="http://schemas.microsoft.com/office/drawing/2014/main" id="{16C120D8-0E1D-090C-422F-A13383237A9D}"/>
              </a:ext>
            </a:extLst>
          </p:cNvPr>
          <p:cNvCxnSpPr>
            <a:cxnSpLocks/>
          </p:cNvCxnSpPr>
          <p:nvPr/>
        </p:nvCxnSpPr>
        <p:spPr>
          <a:xfrm>
            <a:off x="8463302" y="1268980"/>
            <a:ext cx="0" cy="435068"/>
          </a:xfrm>
          <a:prstGeom prst="line">
            <a:avLst/>
          </a:prstGeom>
          <a:noFill/>
          <a:ln w="19050" cap="flat" cmpd="sng" algn="ctr">
            <a:solidFill>
              <a:srgbClr val="ED7D31">
                <a:lumMod val="75000"/>
              </a:srgbClr>
            </a:solidFill>
            <a:prstDash val="solid"/>
            <a:miter lim="800000"/>
          </a:ln>
          <a:effectLst/>
        </p:spPr>
      </p:cxnSp>
      <p:cxnSp>
        <p:nvCxnSpPr>
          <p:cNvPr id="43" name="Straight Connector 42">
            <a:extLst>
              <a:ext uri="{FF2B5EF4-FFF2-40B4-BE49-F238E27FC236}">
                <a16:creationId xmlns:a16="http://schemas.microsoft.com/office/drawing/2014/main" id="{986C9C14-D80A-8AC9-FF7C-FBEBB20E87CF}"/>
              </a:ext>
            </a:extLst>
          </p:cNvPr>
          <p:cNvCxnSpPr>
            <a:cxnSpLocks/>
          </p:cNvCxnSpPr>
          <p:nvPr/>
        </p:nvCxnSpPr>
        <p:spPr>
          <a:xfrm>
            <a:off x="9646644" y="1268980"/>
            <a:ext cx="0" cy="435068"/>
          </a:xfrm>
          <a:prstGeom prst="line">
            <a:avLst/>
          </a:prstGeom>
          <a:noFill/>
          <a:ln w="19050" cap="flat" cmpd="sng" algn="ctr">
            <a:solidFill>
              <a:srgbClr val="ED7D31">
                <a:lumMod val="75000"/>
              </a:srgbClr>
            </a:solidFill>
            <a:prstDash val="solid"/>
            <a:miter lim="800000"/>
          </a:ln>
          <a:effectLst/>
        </p:spPr>
      </p:cxnSp>
    </p:spTree>
    <p:extLst>
      <p:ext uri="{BB962C8B-B14F-4D97-AF65-F5344CB8AC3E}">
        <p14:creationId xmlns:p14="http://schemas.microsoft.com/office/powerpoint/2010/main" val="2012319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8916F9-C0B4-4619-ABBD-BA8D24F9098D}"/>
              </a:ext>
            </a:extLst>
          </p:cNvPr>
          <p:cNvSpPr>
            <a:spLocks noGrp="1"/>
          </p:cNvSpPr>
          <p:nvPr>
            <p:ph type="body" sz="quarter" idx="16"/>
          </p:nvPr>
        </p:nvSpPr>
        <p:spPr>
          <a:xfrm>
            <a:off x="925402" y="302856"/>
            <a:ext cx="10804143" cy="5677422"/>
          </a:xfrm>
        </p:spPr>
        <p:txBody>
          <a:bodyPr/>
          <a:lstStyle/>
          <a:p>
            <a:r>
              <a:rPr lang="en-US" sz="3200" dirty="0">
                <a:solidFill>
                  <a:schemeClr val="tx1"/>
                </a:solidFill>
              </a:rPr>
              <a:t>	Potential Compliance issues that must be reported</a:t>
            </a:r>
            <a:endParaRPr lang="en-US" b="0" dirty="0">
              <a:solidFill>
                <a:schemeClr val="tx1"/>
              </a:solidFill>
            </a:endParaRPr>
          </a:p>
          <a:p>
            <a:pPr algn="ctr"/>
            <a:r>
              <a:rPr lang="en-US" b="0" dirty="0">
                <a:solidFill>
                  <a:schemeClr val="tx1"/>
                </a:solidFill>
              </a:rPr>
              <a:t>You are often the first to see when something is not right. Recognizing and reporting concerns allows us to address issues early and protect our patients, team members, and organization.</a:t>
            </a:r>
          </a:p>
          <a:p>
            <a:endParaRPr lang="en-US" sz="4000" b="0" dirty="0">
              <a:solidFill>
                <a:schemeClr val="tx1"/>
              </a:solidFill>
            </a:endParaRPr>
          </a:p>
          <a:p>
            <a:endParaRPr lang="en-US" sz="4000" b="0" dirty="0">
              <a:solidFill>
                <a:schemeClr val="tx1"/>
              </a:solidFill>
            </a:endParaRPr>
          </a:p>
          <a:p>
            <a:pPr>
              <a:lnSpc>
                <a:spcPct val="100000"/>
              </a:lnSpc>
              <a:spcBef>
                <a:spcPts val="0"/>
              </a:spcBef>
            </a:pPr>
            <a:r>
              <a:rPr lang="en-US" b="0" dirty="0">
                <a:solidFill>
                  <a:schemeClr val="tx1"/>
                </a:solidFill>
              </a:rPr>
              <a:t>•	Billing (services not rendered, duplicate billing, failure to report overpayments) </a:t>
            </a:r>
          </a:p>
          <a:p>
            <a:pPr>
              <a:lnSpc>
                <a:spcPct val="100000"/>
              </a:lnSpc>
              <a:spcBef>
                <a:spcPts val="0"/>
              </a:spcBef>
            </a:pPr>
            <a:r>
              <a:rPr lang="en-US" b="0" dirty="0">
                <a:solidFill>
                  <a:schemeClr val="tx1"/>
                </a:solidFill>
              </a:rPr>
              <a:t>•	Falsifying certifications on records to maximize payments</a:t>
            </a:r>
          </a:p>
          <a:p>
            <a:pPr>
              <a:lnSpc>
                <a:spcPct val="100000"/>
              </a:lnSpc>
              <a:spcBef>
                <a:spcPts val="0"/>
              </a:spcBef>
            </a:pPr>
            <a:r>
              <a:rPr lang="en-US" b="0" dirty="0">
                <a:solidFill>
                  <a:schemeClr val="tx1"/>
                </a:solidFill>
              </a:rPr>
              <a:t>•	Unlawfully giving healthcare providers inducements in exchange for referrals for services </a:t>
            </a:r>
          </a:p>
          <a:p>
            <a:pPr>
              <a:lnSpc>
                <a:spcPct val="100000"/>
              </a:lnSpc>
              <a:spcBef>
                <a:spcPts val="0"/>
              </a:spcBef>
            </a:pPr>
            <a:r>
              <a:rPr lang="en-US" b="0" dirty="0">
                <a:solidFill>
                  <a:schemeClr val="tx1"/>
                </a:solidFill>
              </a:rPr>
              <a:t>•	Conflicts of interest </a:t>
            </a:r>
          </a:p>
          <a:p>
            <a:pPr>
              <a:lnSpc>
                <a:spcPct val="100000"/>
              </a:lnSpc>
              <a:spcBef>
                <a:spcPts val="0"/>
              </a:spcBef>
            </a:pPr>
            <a:r>
              <a:rPr lang="en-US" b="0" dirty="0">
                <a:solidFill>
                  <a:schemeClr val="tx1"/>
                </a:solidFill>
              </a:rPr>
              <a:t>•	Misuse of property, technology, and confidential information </a:t>
            </a:r>
          </a:p>
          <a:p>
            <a:pPr>
              <a:lnSpc>
                <a:spcPct val="100000"/>
              </a:lnSpc>
              <a:spcBef>
                <a:spcPts val="0"/>
              </a:spcBef>
            </a:pPr>
            <a:r>
              <a:rPr lang="en-US" b="0" dirty="0">
                <a:solidFill>
                  <a:schemeClr val="tx1"/>
                </a:solidFill>
              </a:rPr>
              <a:t>•	Inappropriate business courtesies and gifts </a:t>
            </a:r>
          </a:p>
          <a:p>
            <a:pPr>
              <a:lnSpc>
                <a:spcPct val="100000"/>
              </a:lnSpc>
              <a:spcBef>
                <a:spcPts val="0"/>
              </a:spcBef>
            </a:pPr>
            <a:r>
              <a:rPr lang="en-US" b="0" dirty="0">
                <a:solidFill>
                  <a:schemeClr val="tx1"/>
                </a:solidFill>
              </a:rPr>
              <a:t>•	Bribes, Kickbacks, Theft or Fraud</a:t>
            </a:r>
          </a:p>
          <a:p>
            <a:pPr>
              <a:lnSpc>
                <a:spcPct val="100000"/>
              </a:lnSpc>
              <a:spcBef>
                <a:spcPts val="0"/>
              </a:spcBef>
            </a:pPr>
            <a:r>
              <a:rPr lang="en-US" b="0" dirty="0">
                <a:solidFill>
                  <a:schemeClr val="tx1"/>
                </a:solidFill>
              </a:rPr>
              <a:t>•	Inappropriate medical record alteration and destruction </a:t>
            </a:r>
          </a:p>
          <a:p>
            <a:pPr>
              <a:lnSpc>
                <a:spcPct val="100000"/>
              </a:lnSpc>
              <a:spcBef>
                <a:spcPts val="0"/>
              </a:spcBef>
            </a:pPr>
            <a:r>
              <a:rPr lang="en-US" b="0" dirty="0">
                <a:solidFill>
                  <a:schemeClr val="tx1"/>
                </a:solidFill>
              </a:rPr>
              <a:t>•	Sexual harassment </a:t>
            </a:r>
          </a:p>
          <a:p>
            <a:pPr>
              <a:lnSpc>
                <a:spcPct val="100000"/>
              </a:lnSpc>
              <a:spcBef>
                <a:spcPts val="0"/>
              </a:spcBef>
            </a:pPr>
            <a:r>
              <a:rPr lang="en-US" b="0" dirty="0">
                <a:solidFill>
                  <a:schemeClr val="tx1"/>
                </a:solidFill>
              </a:rPr>
              <a:t>•	Discrimination </a:t>
            </a:r>
          </a:p>
          <a:p>
            <a:pPr>
              <a:lnSpc>
                <a:spcPct val="100000"/>
              </a:lnSpc>
              <a:spcBef>
                <a:spcPts val="0"/>
              </a:spcBef>
            </a:pPr>
            <a:r>
              <a:rPr lang="en-US" b="0" dirty="0">
                <a:solidFill>
                  <a:schemeClr val="tx1"/>
                </a:solidFill>
              </a:rPr>
              <a:t>•	Violations of patient rights </a:t>
            </a:r>
          </a:p>
          <a:p>
            <a:pPr>
              <a:lnSpc>
                <a:spcPct val="100000"/>
              </a:lnSpc>
              <a:spcBef>
                <a:spcPts val="0"/>
              </a:spcBef>
            </a:pPr>
            <a:r>
              <a:rPr lang="en-US" b="0" dirty="0">
                <a:solidFill>
                  <a:schemeClr val="tx1"/>
                </a:solidFill>
              </a:rPr>
              <a:t>•	Health, safety, and environment issues </a:t>
            </a:r>
          </a:p>
          <a:p>
            <a:pPr>
              <a:lnSpc>
                <a:spcPct val="100000"/>
              </a:lnSpc>
              <a:spcBef>
                <a:spcPts val="0"/>
              </a:spcBef>
            </a:pPr>
            <a:r>
              <a:rPr lang="en-US" b="0" dirty="0">
                <a:solidFill>
                  <a:schemeClr val="tx1"/>
                </a:solidFill>
              </a:rPr>
              <a:t>•	Failure to adhere to professional standards of practice </a:t>
            </a:r>
          </a:p>
          <a:p>
            <a:pPr>
              <a:lnSpc>
                <a:spcPct val="100000"/>
              </a:lnSpc>
              <a:spcBef>
                <a:spcPts val="0"/>
              </a:spcBef>
            </a:pPr>
            <a:r>
              <a:rPr lang="en-US" b="0" dirty="0">
                <a:solidFill>
                  <a:schemeClr val="tx1"/>
                </a:solidFill>
              </a:rPr>
              <a:t>•	Potential criminal violations</a:t>
            </a:r>
          </a:p>
          <a:p>
            <a:endParaRPr lang="en-US" sz="1400" b="0" dirty="0"/>
          </a:p>
        </p:txBody>
      </p:sp>
      <p:pic>
        <p:nvPicPr>
          <p:cNvPr id="7" name="Picture 6">
            <a:extLst>
              <a:ext uri="{FF2B5EF4-FFF2-40B4-BE49-F238E27FC236}">
                <a16:creationId xmlns:a16="http://schemas.microsoft.com/office/drawing/2014/main" id="{15E813D5-922F-4A2B-A1DF-A63677514680}"/>
              </a:ext>
            </a:extLst>
          </p:cNvPr>
          <p:cNvPicPr>
            <a:picLocks noChangeAspect="1"/>
          </p:cNvPicPr>
          <p:nvPr/>
        </p:nvPicPr>
        <p:blipFill>
          <a:blip r:embed="rId3"/>
          <a:stretch>
            <a:fillRect/>
          </a:stretch>
        </p:blipFill>
        <p:spPr>
          <a:xfrm>
            <a:off x="8597375" y="2966200"/>
            <a:ext cx="2912979" cy="1638550"/>
          </a:xfrm>
          <a:prstGeom prst="rect">
            <a:avLst/>
          </a:prstGeom>
        </p:spPr>
      </p:pic>
      <p:sp>
        <p:nvSpPr>
          <p:cNvPr id="8" name="TextBox 7">
            <a:extLst>
              <a:ext uri="{FF2B5EF4-FFF2-40B4-BE49-F238E27FC236}">
                <a16:creationId xmlns:a16="http://schemas.microsoft.com/office/drawing/2014/main" id="{BC81DB08-A5F2-4611-B7B4-27AABDC6D8FE}"/>
              </a:ext>
            </a:extLst>
          </p:cNvPr>
          <p:cNvSpPr txBox="1"/>
          <p:nvPr/>
        </p:nvSpPr>
        <p:spPr>
          <a:xfrm>
            <a:off x="7500457" y="4713277"/>
            <a:ext cx="4923933" cy="738664"/>
          </a:xfrm>
          <a:prstGeom prst="rect">
            <a:avLst/>
          </a:prstGeom>
          <a:noFill/>
        </p:spPr>
        <p:txBody>
          <a:bodyPr wrap="square" rtlCol="0">
            <a:spAutoFit/>
          </a:bodyPr>
          <a:lstStyle/>
          <a:p>
            <a:pPr algn="ctr"/>
            <a:r>
              <a:rPr lang="en-US" sz="1400" i="1" dirty="0"/>
              <a:t>If you are ever on the fence about reporting a concern, </a:t>
            </a:r>
          </a:p>
          <a:p>
            <a:pPr algn="ctr"/>
            <a:r>
              <a:rPr lang="en-US" sz="1400" i="1" dirty="0"/>
              <a:t>let us take that burden off your shoulders. </a:t>
            </a:r>
          </a:p>
          <a:p>
            <a:pPr algn="ctr"/>
            <a:r>
              <a:rPr lang="en-US" sz="1400" i="1" dirty="0"/>
              <a:t>Anonymous reporting is available.</a:t>
            </a:r>
          </a:p>
        </p:txBody>
      </p:sp>
    </p:spTree>
    <p:extLst>
      <p:ext uri="{BB962C8B-B14F-4D97-AF65-F5344CB8AC3E}">
        <p14:creationId xmlns:p14="http://schemas.microsoft.com/office/powerpoint/2010/main" val="189432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3" y="-73353"/>
            <a:ext cx="11277600" cy="731520"/>
          </a:xfrm>
        </p:spPr>
        <p:txBody>
          <a:bodyPr/>
          <a:lstStyle/>
          <a:p>
            <a:br>
              <a:rPr lang="en-US" b="0" dirty="0">
                <a:latin typeface="Franklin Gothic Heavy" panose="020B0903020102020204" pitchFamily="34" charset="0"/>
              </a:rPr>
            </a:br>
            <a:r>
              <a:rPr lang="en-US" sz="3600" b="0" dirty="0">
                <a:solidFill>
                  <a:srgbClr val="E57200"/>
                </a:solidFill>
                <a:latin typeface="Franklin Gothic Heavy" panose="020B0903020102020204" pitchFamily="34" charset="0"/>
              </a:rPr>
              <a:t>Protected Health Information (PHI)</a:t>
            </a:r>
            <a:endParaRPr lang="en-US" b="0" dirty="0">
              <a:solidFill>
                <a:srgbClr val="E57200"/>
              </a:solidFill>
              <a:latin typeface="Franklin Gothic Heavy" panose="020B0903020102020204" pitchFamily="34" charset="0"/>
            </a:endParaRPr>
          </a:p>
        </p:txBody>
      </p:sp>
      <p:sp>
        <p:nvSpPr>
          <p:cNvPr id="6" name="Text Placeholder 5"/>
          <p:cNvSpPr>
            <a:spLocks noGrp="1"/>
          </p:cNvSpPr>
          <p:nvPr>
            <p:ph type="body" sz="quarter" idx="10"/>
          </p:nvPr>
        </p:nvSpPr>
        <p:spPr>
          <a:xfrm>
            <a:off x="144456" y="740760"/>
            <a:ext cx="11380573" cy="1116281"/>
          </a:xfrm>
        </p:spPr>
        <p:txBody>
          <a:bodyPr>
            <a:normAutofit/>
          </a:bodyPr>
          <a:lstStyle/>
          <a:p>
            <a:pPr marL="285750" indent="-285750">
              <a:spcBef>
                <a:spcPts val="0"/>
              </a:spcBef>
              <a:buFont typeface="Arial" panose="020B0604020202020204" pitchFamily="34" charset="0"/>
              <a:buChar char="•"/>
            </a:pPr>
            <a:r>
              <a:rPr lang="en-US" dirty="0">
                <a:solidFill>
                  <a:schemeClr val="accent1"/>
                </a:solidFill>
                <a:latin typeface="Franklin Gothic Book" panose="020B0503020102020204" pitchFamily="34" charset="0"/>
              </a:rPr>
              <a:t>PHI </a:t>
            </a:r>
            <a:r>
              <a:rPr lang="en-US" b="0" dirty="0">
                <a:solidFill>
                  <a:schemeClr val="accent1"/>
                </a:solidFill>
                <a:latin typeface="Franklin Gothic Book" panose="020B0503020102020204" pitchFamily="34" charset="0"/>
              </a:rPr>
              <a:t>is generally defined as: Any information that can be used to identify a patient –whether living or deceased– that relates to the patient’s past, present, or future physical or mental health or condition, including healthcare services provided and payment for those services. </a:t>
            </a:r>
          </a:p>
        </p:txBody>
      </p:sp>
      <p:sp>
        <p:nvSpPr>
          <p:cNvPr id="8" name="Rectangle 7"/>
          <p:cNvSpPr/>
          <p:nvPr/>
        </p:nvSpPr>
        <p:spPr>
          <a:xfrm>
            <a:off x="585955" y="1833291"/>
            <a:ext cx="9784360" cy="30777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E1011"/>
                </a:solidFill>
                <a:effectLst/>
                <a:uLnTx/>
                <a:uFillTx/>
                <a:latin typeface="Calibri"/>
                <a:ea typeface="+mn-ea"/>
                <a:cs typeface="+mn-cs"/>
              </a:rPr>
              <a:t>Note: This includes PHI of a </a:t>
            </a:r>
            <a:r>
              <a:rPr kumimoji="0" lang="en-US" sz="1400" b="1" i="1" u="none" strike="noStrike" kern="1200" cap="none" spc="0" normalizeH="0" baseline="0" noProof="0" dirty="0">
                <a:ln>
                  <a:noFill/>
                </a:ln>
                <a:solidFill>
                  <a:srgbClr val="0E1011"/>
                </a:solidFill>
                <a:effectLst/>
                <a:uLnTx/>
                <a:uFillTx/>
                <a:latin typeface="Calibri"/>
                <a:ea typeface="+mn-ea"/>
                <a:cs typeface="+mn-cs"/>
              </a:rPr>
              <a:t>deceased individual </a:t>
            </a:r>
            <a:r>
              <a:rPr kumimoji="0" lang="en-US" sz="1400" b="0" i="1" u="none" strike="noStrike" kern="1200" cap="none" spc="0" normalizeH="0" baseline="0" noProof="0" dirty="0">
                <a:ln>
                  <a:noFill/>
                </a:ln>
                <a:solidFill>
                  <a:srgbClr val="0E1011"/>
                </a:solidFill>
                <a:effectLst/>
                <a:uLnTx/>
                <a:uFillTx/>
                <a:latin typeface="Calibri"/>
                <a:ea typeface="+mn-ea"/>
                <a:cs typeface="+mn-cs"/>
              </a:rPr>
              <a:t>for period of </a:t>
            </a:r>
            <a:r>
              <a:rPr kumimoji="0" lang="en-US" sz="1400" b="1" i="1" u="none" strike="noStrike" kern="1200" cap="none" spc="0" normalizeH="0" baseline="0" noProof="0" dirty="0">
                <a:ln>
                  <a:noFill/>
                </a:ln>
                <a:solidFill>
                  <a:srgbClr val="0E1011"/>
                </a:solidFill>
                <a:effectLst/>
                <a:uLnTx/>
                <a:uFillTx/>
                <a:latin typeface="Calibri"/>
                <a:ea typeface="+mn-ea"/>
                <a:cs typeface="+mn-cs"/>
              </a:rPr>
              <a:t>50 years following the death </a:t>
            </a:r>
            <a:r>
              <a:rPr kumimoji="0" lang="en-US" sz="1400" b="0" i="1" u="none" strike="noStrike" kern="1200" cap="none" spc="0" normalizeH="0" baseline="0" noProof="0" dirty="0">
                <a:ln>
                  <a:noFill/>
                </a:ln>
                <a:solidFill>
                  <a:srgbClr val="0E1011"/>
                </a:solidFill>
                <a:effectLst/>
                <a:uLnTx/>
                <a:uFillTx/>
                <a:latin typeface="Calibri"/>
                <a:ea typeface="+mn-ea"/>
                <a:cs typeface="+mn-cs"/>
              </a:rPr>
              <a:t>of that individual. </a:t>
            </a:r>
          </a:p>
        </p:txBody>
      </p:sp>
      <p:grpSp>
        <p:nvGrpSpPr>
          <p:cNvPr id="14" name="Group 13"/>
          <p:cNvGrpSpPr/>
          <p:nvPr/>
        </p:nvGrpSpPr>
        <p:grpSpPr>
          <a:xfrm>
            <a:off x="3698602" y="3594761"/>
            <a:ext cx="9795770" cy="3370153"/>
            <a:chOff x="574545" y="3645057"/>
            <a:chExt cx="9795770" cy="3370153"/>
          </a:xfrm>
        </p:grpSpPr>
        <p:sp>
          <p:nvSpPr>
            <p:cNvPr id="4" name="Rectangle 3"/>
            <p:cNvSpPr/>
            <p:nvPr/>
          </p:nvSpPr>
          <p:spPr>
            <a:xfrm>
              <a:off x="574545" y="3645057"/>
              <a:ext cx="6096000" cy="3370153"/>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srgbClr val="E57228"/>
                  </a:solidFill>
                  <a:effectLst/>
                  <a:uLnTx/>
                  <a:uFillTx/>
                  <a:latin typeface="Calibri"/>
                  <a:ea typeface="+mn-ea"/>
                  <a:cs typeface="+mn-cs"/>
                </a:rPr>
              </a:br>
              <a:endParaRPr kumimoji="0" lang="en-US" sz="1200" b="0" i="0" u="none" strike="noStrike" kern="1200" cap="none" spc="0" normalizeH="0" baseline="0" noProof="0" dirty="0">
                <a:ln>
                  <a:noFill/>
                </a:ln>
                <a:solidFill>
                  <a:srgbClr val="E57228"/>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Patient name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Address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Telephone number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Fax number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Social Security number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Vehicle identifier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E-mail address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Web URLs and IP address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Dates (except year)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Any unique number, code, or characteristic that can be linked to an individual.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E57228"/>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57228"/>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E57228"/>
                </a:solidFill>
                <a:effectLst/>
                <a:uLnTx/>
                <a:uFillTx/>
                <a:latin typeface="Calibri"/>
                <a:ea typeface="+mn-ea"/>
                <a:cs typeface="+mn-cs"/>
              </a:endParaRPr>
            </a:p>
          </p:txBody>
        </p:sp>
        <p:sp>
          <p:nvSpPr>
            <p:cNvPr id="11" name="Rectangle 10"/>
            <p:cNvSpPr/>
            <p:nvPr/>
          </p:nvSpPr>
          <p:spPr>
            <a:xfrm>
              <a:off x="4274315" y="3645057"/>
              <a:ext cx="6096000" cy="2723823"/>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srgbClr val="E57228"/>
                  </a:solidFill>
                  <a:effectLst/>
                  <a:uLnTx/>
                  <a:uFillTx/>
                  <a:latin typeface="Calibri"/>
                  <a:ea typeface="+mn-ea"/>
                  <a:cs typeface="+mn-cs"/>
                </a:rPr>
              </a:br>
              <a:endParaRPr kumimoji="0" lang="en-US" sz="1400" b="0" i="0" u="none" strike="noStrike" kern="1200" cap="none" spc="0" normalizeH="0" baseline="0" noProof="0" dirty="0">
                <a:ln>
                  <a:noFill/>
                </a:ln>
                <a:solidFill>
                  <a:srgbClr val="E57228"/>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Names of relatives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Full face photographs or image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Healthcare record number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Account number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Biometric identifiers (fingerprints or voiceprints)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Device identifier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Health plan beneficiary number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57228"/>
                  </a:solidFill>
                  <a:effectLst/>
                  <a:uLnTx/>
                  <a:uFillTx/>
                  <a:latin typeface="Calibri"/>
                  <a:ea typeface="+mn-ea"/>
                  <a:cs typeface="+mn-cs"/>
                </a:rPr>
                <a:t>Certificate/license number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57228"/>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57228"/>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E57228"/>
                </a:solidFill>
                <a:effectLst/>
                <a:uLnTx/>
                <a:uFillTx/>
                <a:latin typeface="Calibri"/>
                <a:ea typeface="+mn-ea"/>
                <a:cs typeface="+mn-cs"/>
              </a:endParaRPr>
            </a:p>
          </p:txBody>
        </p:sp>
      </p:grpSp>
      <p:sp>
        <p:nvSpPr>
          <p:cNvPr id="10" name="Rectangle 9"/>
          <p:cNvSpPr/>
          <p:nvPr/>
        </p:nvSpPr>
        <p:spPr>
          <a:xfrm>
            <a:off x="4087931" y="3096135"/>
            <a:ext cx="5917326"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32D48"/>
                </a:solidFill>
                <a:effectLst/>
                <a:uLnTx/>
                <a:uFillTx/>
                <a:latin typeface="Calibri"/>
                <a:ea typeface="+mn-ea"/>
                <a:cs typeface="+mn-cs"/>
              </a:rPr>
              <a:t>PHI is not limited to clinical information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32D48"/>
                </a:solidFill>
                <a:effectLst/>
                <a:uLnTx/>
                <a:uFillTx/>
                <a:latin typeface="Calibri"/>
                <a:ea typeface="+mn-ea"/>
                <a:cs typeface="+mn-cs"/>
              </a:rPr>
              <a:t>Any of the following are considered identifiers under HIPAA </a:t>
            </a:r>
          </a:p>
        </p:txBody>
      </p:sp>
      <p:grpSp>
        <p:nvGrpSpPr>
          <p:cNvPr id="7" name="Group 6"/>
          <p:cNvGrpSpPr/>
          <p:nvPr/>
        </p:nvGrpSpPr>
        <p:grpSpPr>
          <a:xfrm>
            <a:off x="841766" y="3419300"/>
            <a:ext cx="2403231" cy="2873945"/>
            <a:chOff x="841766" y="3419300"/>
            <a:chExt cx="2403231" cy="2873945"/>
          </a:xfrm>
        </p:grpSpPr>
        <p:pic>
          <p:nvPicPr>
            <p:cNvPr id="2050"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954" y="3419300"/>
              <a:ext cx="1942856" cy="19428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41766" y="5369915"/>
              <a:ext cx="2403231"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a:solidFill>
                    <a:srgbClr val="0E1011"/>
                  </a:solidFill>
                  <a:latin typeface="Calibri"/>
                </a:rPr>
                <a:t>Ask yourself: Could some figure out who it is</a:t>
              </a:r>
              <a:r>
                <a:rPr kumimoji="0" lang="en-US" sz="1800" b="1" i="0" u="none" strike="noStrike" kern="1200" cap="none" spc="0" normalizeH="0" baseline="0" noProof="0" dirty="0">
                  <a:ln>
                    <a:noFill/>
                  </a:ln>
                  <a:solidFill>
                    <a:srgbClr val="0E1011"/>
                  </a:solidFill>
                  <a:effectLst/>
                  <a:uLnTx/>
                  <a:uFillTx/>
                  <a:latin typeface="Calibri"/>
                  <a:ea typeface="+mn-ea"/>
                  <a:cs typeface="+mn-cs"/>
                </a:rPr>
                <a:t>?</a:t>
              </a:r>
            </a:p>
          </p:txBody>
        </p:sp>
      </p:grpSp>
      <p:sp>
        <p:nvSpPr>
          <p:cNvPr id="9" name="TextBox 8"/>
          <p:cNvSpPr txBox="1"/>
          <p:nvPr/>
        </p:nvSpPr>
        <p:spPr>
          <a:xfrm>
            <a:off x="217700" y="2260722"/>
            <a:ext cx="6528902" cy="64633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PHI</a:t>
            </a:r>
            <a:r>
              <a:rPr kumimoji="0" lang="en-US" sz="18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 can be written, spoken or electronic.</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57228"/>
              </a:solidFill>
              <a:effectLst/>
              <a:uLnTx/>
              <a:uFillTx/>
              <a:latin typeface="Calibri"/>
              <a:ea typeface="+mn-ea"/>
              <a:cs typeface="+mn-cs"/>
            </a:endParaRPr>
          </a:p>
        </p:txBody>
      </p:sp>
    </p:spTree>
    <p:extLst>
      <p:ext uri="{BB962C8B-B14F-4D97-AF65-F5344CB8AC3E}">
        <p14:creationId xmlns:p14="http://schemas.microsoft.com/office/powerpoint/2010/main" val="93794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64127" y="172358"/>
            <a:ext cx="11455400"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57228"/>
                </a:solidFill>
                <a:effectLst/>
                <a:uLnTx/>
                <a:uFillTx/>
                <a:latin typeface="Franklin Gothic Book" panose="020B0503020102020204" pitchFamily="34" charset="0"/>
              </a:rPr>
              <a:t>Team Members cannot access PHI (written, spoken, or electronic) unless required to perform their job duties.</a:t>
            </a:r>
          </a:p>
        </p:txBody>
      </p:sp>
      <p:pic>
        <p:nvPicPr>
          <p:cNvPr id="18" name="Picture 17"/>
          <p:cNvPicPr>
            <a:picLocks noChangeAspect="1"/>
          </p:cNvPicPr>
          <p:nvPr/>
        </p:nvPicPr>
        <p:blipFill>
          <a:blip r:embed="rId3"/>
          <a:stretch>
            <a:fillRect/>
          </a:stretch>
        </p:blipFill>
        <p:spPr>
          <a:xfrm>
            <a:off x="3340475" y="1961830"/>
            <a:ext cx="5702704" cy="3169290"/>
          </a:xfrm>
          <a:prstGeom prst="rect">
            <a:avLst/>
          </a:prstGeom>
        </p:spPr>
      </p:pic>
    </p:spTree>
    <p:extLst>
      <p:ext uri="{BB962C8B-B14F-4D97-AF65-F5344CB8AC3E}">
        <p14:creationId xmlns:p14="http://schemas.microsoft.com/office/powerpoint/2010/main" val="3168444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605846" y="73572"/>
            <a:ext cx="11277600" cy="830318"/>
          </a:xfrm>
          <a:prstGeom prst="rect">
            <a:avLst/>
          </a:prstGeom>
        </p:spPr>
        <p:txBody>
          <a:bodyPr vert="horz" wrap="square" lIns="0" tIns="0" rIns="0" bIns="0" rtlCol="0" anchor="t" anchorCtr="0">
            <a:noAutofit/>
          </a:bodyPr>
          <a:lstStyle>
            <a:lvl1pPr algn="l" defTabSz="342900" rtl="0" eaLnBrk="1" latinLnBrk="0" hangingPunct="1">
              <a:lnSpc>
                <a:spcPts val="3000"/>
              </a:lnSpc>
              <a:spcBef>
                <a:spcPct val="0"/>
              </a:spcBef>
              <a:buNone/>
              <a:tabLst>
                <a:tab pos="1660525" algn="l"/>
                <a:tab pos="2457450" algn="l"/>
              </a:tabLst>
              <a:defRPr sz="2400" b="1" i="0" kern="1200" cap="none" baseline="0">
                <a:solidFill>
                  <a:srgbClr val="512D6D"/>
                </a:solidFill>
                <a:latin typeface="Georgia" pitchFamily="18" charset="0"/>
                <a:ea typeface="+mj-ea"/>
                <a:cs typeface="Arial" panose="020B0604020202020204" pitchFamily="34" charset="0"/>
              </a:defRPr>
            </a:lvl1pPr>
          </a:lstStyle>
          <a:p>
            <a:r>
              <a:rPr lang="en-US" b="0" dirty="0">
                <a:solidFill>
                  <a:schemeClr val="tx1"/>
                </a:solidFill>
                <a:latin typeface="Franklin Gothic Heavy" panose="020B0903020102020204" pitchFamily="34" charset="0"/>
              </a:rPr>
              <a:t>Protecting PHI: </a:t>
            </a:r>
          </a:p>
          <a:p>
            <a:r>
              <a:rPr lang="en-US" sz="3600" b="0" dirty="0">
                <a:solidFill>
                  <a:schemeClr val="tx1"/>
                </a:solidFill>
                <a:latin typeface="Franklin Gothic Heavy" panose="020B0903020102020204" pitchFamily="34" charset="0"/>
              </a:rPr>
              <a:t>Verbal Safeguards and Reminders</a:t>
            </a:r>
            <a:endParaRPr lang="en-US" b="0" dirty="0">
              <a:solidFill>
                <a:schemeClr val="tx1"/>
              </a:solidFill>
              <a:latin typeface="Franklin Gothic Heavy" panose="020B0903020102020204" pitchFamily="34" charset="0"/>
            </a:endParaRPr>
          </a:p>
        </p:txBody>
      </p:sp>
      <p:sp>
        <p:nvSpPr>
          <p:cNvPr id="6" name="TextBox 5">
            <a:extLst>
              <a:ext uri="{FF2B5EF4-FFF2-40B4-BE49-F238E27FC236}">
                <a16:creationId xmlns:a16="http://schemas.microsoft.com/office/drawing/2014/main" id="{F209408E-429C-4AB3-0E30-52F5D8892742}"/>
              </a:ext>
            </a:extLst>
          </p:cNvPr>
          <p:cNvSpPr txBox="1"/>
          <p:nvPr/>
        </p:nvSpPr>
        <p:spPr>
          <a:xfrm>
            <a:off x="332577" y="1155593"/>
            <a:ext cx="11123316" cy="2985433"/>
          </a:xfrm>
          <a:prstGeom prst="rect">
            <a:avLst/>
          </a:prstGeom>
          <a:noFill/>
        </p:spPr>
        <p:txBody>
          <a:bodyPr wrap="square" anchor="t">
            <a:spAutoFit/>
          </a:bodyPr>
          <a:lstStyle/>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Discuss/share patient information only with those who need it to perform their job duties. </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Beware of ‘gossiping’ about patient information. </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Be mindful of who can overhear conversations with patients and their representatives. Lower your voice in public areas/hallways. </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Do not discuss patient information outside of work. </a:t>
            </a:r>
          </a:p>
          <a:p>
            <a:pPr marL="285750" indent="-285750">
              <a:spcAft>
                <a:spcPts val="600"/>
              </a:spcAft>
              <a:buFont typeface="Arial" panose="020B0604020202020204" pitchFamily="34" charset="0"/>
              <a:buChar char="•"/>
            </a:pPr>
            <a:endParaRPr lang="en-US" sz="2400" dirty="0">
              <a:solidFill>
                <a:schemeClr val="bg1"/>
              </a:solidFill>
              <a:latin typeface="Franklin Gothic Book" panose="020B0503020102020204" pitchFamily="34" charset="0"/>
            </a:endParaRPr>
          </a:p>
        </p:txBody>
      </p:sp>
      <p:sp>
        <p:nvSpPr>
          <p:cNvPr id="10" name="TextBox 9">
            <a:extLst>
              <a:ext uri="{FF2B5EF4-FFF2-40B4-BE49-F238E27FC236}">
                <a16:creationId xmlns:a16="http://schemas.microsoft.com/office/drawing/2014/main" id="{E6D8D200-937A-21ED-FFA7-6EF16ECEC562}"/>
              </a:ext>
            </a:extLst>
          </p:cNvPr>
          <p:cNvSpPr txBox="1"/>
          <p:nvPr/>
        </p:nvSpPr>
        <p:spPr>
          <a:xfrm>
            <a:off x="6582465" y="4701895"/>
            <a:ext cx="3699641" cy="1200329"/>
          </a:xfrm>
          <a:prstGeom prst="rect">
            <a:avLst/>
          </a:prstGeom>
          <a:noFill/>
          <a:ln w="19050">
            <a:solidFill>
              <a:srgbClr val="002060"/>
            </a:solidFill>
          </a:ln>
        </p:spPr>
        <p:txBody>
          <a:bodyPr wrap="square" rtlCol="0">
            <a:spAutoFit/>
          </a:bodyPr>
          <a:lstStyle/>
          <a:p>
            <a:pPr algn="ctr"/>
            <a:r>
              <a:rPr lang="en-US" dirty="0"/>
              <a:t>Advice from Pippa the HIPAA Hippo:</a:t>
            </a:r>
          </a:p>
          <a:p>
            <a:pPr algn="ctr"/>
            <a:endParaRPr lang="en-US" i="1" dirty="0">
              <a:solidFill>
                <a:schemeClr val="bg1"/>
              </a:solidFill>
            </a:endParaRPr>
          </a:p>
          <a:p>
            <a:pPr algn="ctr"/>
            <a:r>
              <a:rPr lang="en-US" i="1" dirty="0">
                <a:solidFill>
                  <a:schemeClr val="bg1"/>
                </a:solidFill>
              </a:rPr>
              <a:t>Before you speak, take a peek. Who can hear you?</a:t>
            </a:r>
          </a:p>
        </p:txBody>
      </p:sp>
      <p:pic>
        <p:nvPicPr>
          <p:cNvPr id="1027" name="Picture 3">
            <a:extLst>
              <a:ext uri="{FF2B5EF4-FFF2-40B4-BE49-F238E27FC236}">
                <a16:creationId xmlns:a16="http://schemas.microsoft.com/office/drawing/2014/main" id="{612D4600-DD24-692E-7F9B-39FFD606CB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217" y="4433413"/>
            <a:ext cx="3724429" cy="2043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50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EE485-9F29-4619-9430-BBCCD590CFB2}"/>
              </a:ext>
            </a:extLst>
          </p:cNvPr>
          <p:cNvSpPr txBox="1"/>
          <p:nvPr/>
        </p:nvSpPr>
        <p:spPr>
          <a:xfrm>
            <a:off x="306472" y="1227401"/>
            <a:ext cx="9353791" cy="4462760"/>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Access patient information </a:t>
            </a:r>
            <a:r>
              <a:rPr lang="en-US" sz="2000" i="1" u="sng" dirty="0">
                <a:solidFill>
                  <a:schemeClr val="bg1"/>
                </a:solidFill>
                <a:latin typeface="Franklin Gothic Book" panose="020B0503020102020204" pitchFamily="34" charset="0"/>
              </a:rPr>
              <a:t>only</a:t>
            </a:r>
            <a:r>
              <a:rPr lang="en-US" sz="2000" dirty="0">
                <a:solidFill>
                  <a:schemeClr val="bg1"/>
                </a:solidFill>
                <a:latin typeface="Franklin Gothic Book" panose="020B0503020102020204" pitchFamily="34" charset="0"/>
              </a:rPr>
              <a:t> when needed to perform your assigned job duties.</a:t>
            </a:r>
          </a:p>
          <a:p>
            <a:pPr marL="800100" lvl="1" indent="-342900">
              <a:spcAft>
                <a:spcPts val="600"/>
              </a:spcAft>
              <a:buFont typeface="Arial" panose="020B0604020202020204" pitchFamily="34" charset="0"/>
              <a:buChar char="•"/>
            </a:pPr>
            <a:r>
              <a:rPr lang="en-US" sz="1600" dirty="0">
                <a:solidFill>
                  <a:schemeClr val="bg1"/>
                </a:solidFill>
                <a:latin typeface="Franklin Gothic Book" panose="020B0503020102020204" pitchFamily="34" charset="0"/>
              </a:rPr>
              <a:t>Templates:  Team members should not access templates or patient information, without a job assigned need. </a:t>
            </a:r>
            <a:endParaRPr lang="en-US" dirty="0">
              <a:solidFill>
                <a:schemeClr val="bg1"/>
              </a:solidFill>
              <a:latin typeface="Franklin Gothic Book" panose="020B0503020102020204" pitchFamily="34" charset="0"/>
            </a:endParaRPr>
          </a:p>
          <a:p>
            <a:pPr marL="342900" indent="-34290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Never access a record because you are curious, concerned, or personally connected to the patient.</a:t>
            </a:r>
          </a:p>
          <a:p>
            <a:pPr marL="342900" indent="-34290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Verify that you are in the correct patient’s chart before viewing, documenting, printing, scanning, or sending information.</a:t>
            </a:r>
          </a:p>
          <a:p>
            <a:pPr marL="800100" lvl="1" indent="-342900">
              <a:spcAft>
                <a:spcPts val="600"/>
              </a:spcAft>
              <a:buFont typeface="Arial" panose="020B0604020202020204" pitchFamily="34" charset="0"/>
              <a:buChar char="•"/>
            </a:pPr>
            <a:r>
              <a:rPr lang="en-US" sz="1600" dirty="0">
                <a:solidFill>
                  <a:schemeClr val="bg1"/>
                </a:solidFill>
                <a:latin typeface="Franklin Gothic Book" panose="020B0503020102020204" pitchFamily="34" charset="0"/>
              </a:rPr>
              <a:t>Use caution when copying and pasting information between records.</a:t>
            </a:r>
          </a:p>
          <a:p>
            <a:pPr marL="342900" indent="-34290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Never share passwords or write them where others can find them.</a:t>
            </a:r>
          </a:p>
          <a:p>
            <a:pPr marL="342900" indent="-342900">
              <a:spcAft>
                <a:spcPts val="600"/>
              </a:spcAft>
              <a:buFont typeface="Arial" panose="020B0604020202020204" pitchFamily="34" charset="0"/>
              <a:buChar char="•"/>
            </a:pPr>
            <a:r>
              <a:rPr lang="en-US" sz="2000" i="1" dirty="0">
                <a:solidFill>
                  <a:schemeClr val="bg1"/>
                </a:solidFill>
                <a:latin typeface="Franklin Gothic Book" panose="020B0503020102020204" pitchFamily="34" charset="0"/>
              </a:rPr>
              <a:t>Lock or log off  </a:t>
            </a:r>
            <a:r>
              <a:rPr lang="en-US" sz="2000" dirty="0">
                <a:solidFill>
                  <a:schemeClr val="bg1"/>
                </a:solidFill>
                <a:latin typeface="Franklin Gothic Book" panose="020B0503020102020204" pitchFamily="34" charset="0"/>
              </a:rPr>
              <a:t>of your computer whenever you step away.</a:t>
            </a:r>
          </a:p>
          <a:p>
            <a:pPr marL="800100" lvl="1" indent="-342900">
              <a:spcAft>
                <a:spcPts val="600"/>
              </a:spcAft>
              <a:buFont typeface="Arial" panose="020B0604020202020204" pitchFamily="34" charset="0"/>
              <a:buChar char="•"/>
            </a:pPr>
            <a:r>
              <a:rPr lang="en-US" sz="1600" dirty="0">
                <a:solidFill>
                  <a:schemeClr val="bg1"/>
                </a:solidFill>
                <a:latin typeface="Franklin Gothic Book" panose="020B0503020102020204" pitchFamily="34" charset="0"/>
              </a:rPr>
              <a:t>Don’t just turn off your monitor</a:t>
            </a:r>
          </a:p>
          <a:p>
            <a:pPr marL="342900" indent="-34290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Double-check recipients, attachments, and patient identifiers before sending electronic information.</a:t>
            </a:r>
          </a:p>
        </p:txBody>
      </p:sp>
      <p:sp>
        <p:nvSpPr>
          <p:cNvPr id="5" name="Title 1">
            <a:extLst>
              <a:ext uri="{FF2B5EF4-FFF2-40B4-BE49-F238E27FC236}">
                <a16:creationId xmlns:a16="http://schemas.microsoft.com/office/drawing/2014/main" id="{ABB896C2-BEF8-F134-6DF1-21CF244F2EE9}"/>
              </a:ext>
            </a:extLst>
          </p:cNvPr>
          <p:cNvSpPr txBox="1">
            <a:spLocks/>
          </p:cNvSpPr>
          <p:nvPr/>
        </p:nvSpPr>
        <p:spPr>
          <a:xfrm>
            <a:off x="605846" y="73572"/>
            <a:ext cx="11277600" cy="830318"/>
          </a:xfrm>
          <a:prstGeom prst="rect">
            <a:avLst/>
          </a:prstGeom>
        </p:spPr>
        <p:txBody>
          <a:bodyPr vert="horz" wrap="square" lIns="0" tIns="0" rIns="0" bIns="0" rtlCol="0" anchor="t" anchorCtr="0">
            <a:noAutofit/>
          </a:bodyPr>
          <a:lstStyle>
            <a:lvl1pPr algn="l" defTabSz="342900" rtl="0" eaLnBrk="1" latinLnBrk="0" hangingPunct="1">
              <a:lnSpc>
                <a:spcPts val="3000"/>
              </a:lnSpc>
              <a:spcBef>
                <a:spcPct val="0"/>
              </a:spcBef>
              <a:buNone/>
              <a:tabLst>
                <a:tab pos="1660525" algn="l"/>
                <a:tab pos="2457450" algn="l"/>
              </a:tabLst>
              <a:defRPr sz="2400" b="1" i="0" kern="1200" cap="none" baseline="0">
                <a:solidFill>
                  <a:srgbClr val="512D6D"/>
                </a:solidFill>
                <a:latin typeface="Georgia" pitchFamily="18" charset="0"/>
                <a:ea typeface="+mj-ea"/>
                <a:cs typeface="Arial" panose="020B0604020202020204" pitchFamily="34" charset="0"/>
              </a:defRPr>
            </a:lvl1pPr>
          </a:lstStyle>
          <a:p>
            <a:r>
              <a:rPr lang="en-US" b="0" dirty="0">
                <a:solidFill>
                  <a:schemeClr val="tx1"/>
                </a:solidFill>
                <a:latin typeface="Franklin Gothic Heavy" panose="020B0903020102020204" pitchFamily="34" charset="0"/>
              </a:rPr>
              <a:t>Protecting PHI: </a:t>
            </a:r>
          </a:p>
          <a:p>
            <a:r>
              <a:rPr lang="en-US" sz="3600" b="0" dirty="0">
                <a:solidFill>
                  <a:schemeClr val="tx1"/>
                </a:solidFill>
                <a:latin typeface="Franklin Gothic Heavy" panose="020B0903020102020204" pitchFamily="34" charset="0"/>
              </a:rPr>
              <a:t>Electronic Safeguards and Reminders</a:t>
            </a:r>
            <a:endParaRPr lang="en-US" b="0" dirty="0">
              <a:solidFill>
                <a:schemeClr val="tx1"/>
              </a:solidFill>
              <a:latin typeface="Franklin Gothic Heavy" panose="020B0903020102020204" pitchFamily="34" charset="0"/>
            </a:endParaRPr>
          </a:p>
        </p:txBody>
      </p:sp>
      <p:pic>
        <p:nvPicPr>
          <p:cNvPr id="2051" name="Picture 3">
            <a:extLst>
              <a:ext uri="{FF2B5EF4-FFF2-40B4-BE49-F238E27FC236}">
                <a16:creationId xmlns:a16="http://schemas.microsoft.com/office/drawing/2014/main" id="{D661BD91-2ECE-B494-08FA-CD7E01506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621" y="1949815"/>
            <a:ext cx="3075474" cy="205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134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11785" y="1683710"/>
            <a:ext cx="10490443" cy="1262590"/>
          </a:xfrm>
          <a:prstGeom prst="rect">
            <a:avLst/>
          </a:prstGeom>
        </p:spPr>
        <p:txBody>
          <a:bodyPr wrap="square">
            <a:spAutoFit/>
          </a:bodyPr>
          <a:lstStyle/>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400" dirty="0">
              <a:solidFill>
                <a:srgbClr val="232D48"/>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400" dirty="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tabLst>
                <a:tab pos="457200" algn="l"/>
              </a:tabLst>
            </a:pPr>
            <a:endParaRPr lang="en-US" sz="1100" dirty="0">
              <a:solidFill>
                <a:srgbClr val="232D48"/>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400" dirty="0">
              <a:effectLst/>
              <a:ea typeface="Calibri" panose="020F050202020403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9D6162DA-B671-8FF2-4162-D826488EBD2F}"/>
              </a:ext>
            </a:extLst>
          </p:cNvPr>
          <p:cNvSpPr txBox="1">
            <a:spLocks/>
          </p:cNvSpPr>
          <p:nvPr/>
        </p:nvSpPr>
        <p:spPr>
          <a:xfrm>
            <a:off x="515423" y="141232"/>
            <a:ext cx="11277600" cy="830318"/>
          </a:xfrm>
          <a:prstGeom prst="rect">
            <a:avLst/>
          </a:prstGeom>
        </p:spPr>
        <p:txBody>
          <a:bodyPr vert="horz" wrap="square" lIns="0" tIns="0" rIns="0" bIns="0" rtlCol="0" anchor="t" anchorCtr="0">
            <a:noAutofit/>
          </a:bodyPr>
          <a:lstStyle>
            <a:lvl1pPr algn="l" defTabSz="342900" rtl="0" eaLnBrk="1" latinLnBrk="0" hangingPunct="1">
              <a:lnSpc>
                <a:spcPts val="3000"/>
              </a:lnSpc>
              <a:spcBef>
                <a:spcPct val="0"/>
              </a:spcBef>
              <a:buNone/>
              <a:tabLst>
                <a:tab pos="1660525" algn="l"/>
                <a:tab pos="2457450" algn="l"/>
              </a:tabLst>
              <a:defRPr sz="2400" b="1" i="0" kern="1200" cap="none" baseline="0">
                <a:solidFill>
                  <a:srgbClr val="512D6D"/>
                </a:solidFill>
                <a:latin typeface="Georgia" pitchFamily="18" charset="0"/>
                <a:ea typeface="+mj-ea"/>
                <a:cs typeface="Arial" panose="020B0604020202020204" pitchFamily="34" charset="0"/>
              </a:defRPr>
            </a:lvl1pPr>
          </a:lstStyle>
          <a:p>
            <a:r>
              <a:rPr lang="en-US" b="0" dirty="0">
                <a:solidFill>
                  <a:schemeClr val="tx1"/>
                </a:solidFill>
                <a:latin typeface="Franklin Gothic Heavy" panose="020B0903020102020204" pitchFamily="34" charset="0"/>
              </a:rPr>
              <a:t>Protecting PHI: </a:t>
            </a:r>
          </a:p>
          <a:p>
            <a:r>
              <a:rPr lang="en-US" sz="3600" b="0" dirty="0">
                <a:solidFill>
                  <a:schemeClr val="tx1"/>
                </a:solidFill>
                <a:latin typeface="Franklin Gothic Heavy" panose="020B0903020102020204" pitchFamily="34" charset="0"/>
              </a:rPr>
              <a:t>Paper Safeguards and Reminders</a:t>
            </a:r>
            <a:endParaRPr lang="en-US" b="0" dirty="0">
              <a:solidFill>
                <a:schemeClr val="tx1"/>
              </a:solidFill>
              <a:latin typeface="Franklin Gothic Heavy" panose="020B0903020102020204" pitchFamily="34" charset="0"/>
            </a:endParaRPr>
          </a:p>
        </p:txBody>
      </p:sp>
      <p:sp>
        <p:nvSpPr>
          <p:cNvPr id="11" name="TextBox 10">
            <a:extLst>
              <a:ext uri="{FF2B5EF4-FFF2-40B4-BE49-F238E27FC236}">
                <a16:creationId xmlns:a16="http://schemas.microsoft.com/office/drawing/2014/main" id="{5836F7BC-35FD-E60D-8ED6-E629F6B6D46D}"/>
              </a:ext>
            </a:extLst>
          </p:cNvPr>
          <p:cNvSpPr txBox="1"/>
          <p:nvPr/>
        </p:nvSpPr>
        <p:spPr>
          <a:xfrm>
            <a:off x="489775" y="1023580"/>
            <a:ext cx="10950504" cy="4170372"/>
          </a:xfrm>
          <a:prstGeom prst="rect">
            <a:avLst/>
          </a:prstGeom>
          <a:noFill/>
        </p:spPr>
        <p:txBody>
          <a:bodyPr wrap="square">
            <a:spAutoFit/>
          </a:bodyPr>
          <a:lstStyle/>
          <a:p>
            <a:pPr>
              <a:spcAft>
                <a:spcPts val="600"/>
              </a:spcAft>
            </a:pPr>
            <a:r>
              <a:rPr lang="en-US" sz="2400" b="1" dirty="0">
                <a:solidFill>
                  <a:schemeClr val="bg1"/>
                </a:solidFill>
                <a:latin typeface="Franklin Gothic Book" panose="020B0503020102020204" pitchFamily="34" charset="0"/>
              </a:rPr>
              <a:t>Privacy and Red Rule requirements go hand in hand – always stop and verify before releasing patient information. </a:t>
            </a:r>
            <a:endParaRPr lang="en-US" sz="2400" dirty="0">
              <a:solidFill>
                <a:schemeClr val="bg1"/>
              </a:solidFill>
              <a:latin typeface="Franklin Gothic Book" panose="020B0503020102020204" pitchFamily="34" charset="0"/>
            </a:endParaRP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Verify the patient’s identity using two identifiers.</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Confirm patient information while handling documents (prescriptions, lab orders, after visit summaries, </a:t>
            </a:r>
            <a:r>
              <a:rPr lang="en-US" sz="2400" dirty="0" err="1">
                <a:solidFill>
                  <a:schemeClr val="bg1"/>
                </a:solidFill>
                <a:latin typeface="Franklin Gothic Book" panose="020B0503020102020204" pitchFamily="34" charset="0"/>
              </a:rPr>
              <a:t>etc</a:t>
            </a:r>
            <a:r>
              <a:rPr lang="en-US" sz="2400" dirty="0">
                <a:solidFill>
                  <a:schemeClr val="bg1"/>
                </a:solidFill>
                <a:latin typeface="Franklin Gothic Book" panose="020B0503020102020204" pitchFamily="34" charset="0"/>
              </a:rPr>
              <a:t>)</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Remove paper PHI from desks, printers, fax machines, and other areas where it could be viewed or taken.</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Store paper records in locked cabinets or secured office areas.</a:t>
            </a:r>
          </a:p>
          <a:p>
            <a:pPr marL="285750" indent="-285750">
              <a:spcAft>
                <a:spcPts val="600"/>
              </a:spcAft>
              <a:buFont typeface="Arial" panose="020B0604020202020204" pitchFamily="34" charset="0"/>
              <a:buChar char="•"/>
            </a:pPr>
            <a:r>
              <a:rPr lang="en-US" sz="2400" dirty="0">
                <a:solidFill>
                  <a:schemeClr val="bg1"/>
                </a:solidFill>
                <a:latin typeface="Franklin Gothic Book" panose="020B0503020102020204" pitchFamily="34" charset="0"/>
              </a:rPr>
              <a:t>Place PHI that is no longer needed in a locked shred bin—not a regular trash or recycling bin.</a:t>
            </a:r>
          </a:p>
        </p:txBody>
      </p:sp>
      <p:pic>
        <p:nvPicPr>
          <p:cNvPr id="13" name="Picture 12">
            <a:extLst>
              <a:ext uri="{FF2B5EF4-FFF2-40B4-BE49-F238E27FC236}">
                <a16:creationId xmlns:a16="http://schemas.microsoft.com/office/drawing/2014/main" id="{6104980A-5A18-8764-3F5D-F9DD85954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4892" y="4900578"/>
            <a:ext cx="1965881" cy="1965881"/>
          </a:xfrm>
          <a:prstGeom prst="rect">
            <a:avLst/>
          </a:prstGeom>
        </p:spPr>
      </p:pic>
      <p:sp>
        <p:nvSpPr>
          <p:cNvPr id="2" name="TextBox 1">
            <a:extLst>
              <a:ext uri="{FF2B5EF4-FFF2-40B4-BE49-F238E27FC236}">
                <a16:creationId xmlns:a16="http://schemas.microsoft.com/office/drawing/2014/main" id="{CC877857-DEA1-B090-9259-BDBDF9EFA57E}"/>
              </a:ext>
            </a:extLst>
          </p:cNvPr>
          <p:cNvSpPr txBox="1"/>
          <p:nvPr/>
        </p:nvSpPr>
        <p:spPr>
          <a:xfrm>
            <a:off x="6154223" y="5181600"/>
            <a:ext cx="184731" cy="369332"/>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id="{F47366BE-2BB9-EAE6-1071-18DA596F1B0F}"/>
              </a:ext>
            </a:extLst>
          </p:cNvPr>
          <p:cNvSpPr txBox="1"/>
          <p:nvPr/>
        </p:nvSpPr>
        <p:spPr>
          <a:xfrm>
            <a:off x="4810922" y="5095756"/>
            <a:ext cx="3628176" cy="1477328"/>
          </a:xfrm>
          <a:prstGeom prst="rect">
            <a:avLst/>
          </a:prstGeom>
          <a:noFill/>
          <a:ln w="19050">
            <a:solidFill>
              <a:srgbClr val="002060"/>
            </a:solidFill>
          </a:ln>
        </p:spPr>
        <p:txBody>
          <a:bodyPr wrap="square" rtlCol="0">
            <a:spAutoFit/>
          </a:bodyPr>
          <a:lstStyle/>
          <a:p>
            <a:r>
              <a:rPr lang="en-US" dirty="0"/>
              <a:t>Advice from Pippa the HIPAA Hippo:</a:t>
            </a:r>
          </a:p>
          <a:p>
            <a:endParaRPr lang="en-US" dirty="0"/>
          </a:p>
          <a:p>
            <a:r>
              <a:rPr lang="en-US" i="1" dirty="0">
                <a:solidFill>
                  <a:schemeClr val="bg1"/>
                </a:solidFill>
              </a:rPr>
              <a:t>Highlight the patient’s name and another identifier before faxing, scanning, or releasing.</a:t>
            </a:r>
          </a:p>
        </p:txBody>
      </p:sp>
    </p:spTree>
    <p:extLst>
      <p:ext uri="{BB962C8B-B14F-4D97-AF65-F5344CB8AC3E}">
        <p14:creationId xmlns:p14="http://schemas.microsoft.com/office/powerpoint/2010/main" val="290781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6A8F4-4482-EFF9-976D-04C07153E8C6}"/>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76C374A-1EE9-243D-9CC4-708E165F5832}"/>
              </a:ext>
            </a:extLst>
          </p:cNvPr>
          <p:cNvGrpSpPr/>
          <p:nvPr/>
        </p:nvGrpSpPr>
        <p:grpSpPr>
          <a:xfrm>
            <a:off x="9228915" y="1049947"/>
            <a:ext cx="2754127" cy="2492748"/>
            <a:chOff x="5968542" y="2170323"/>
            <a:chExt cx="2985724" cy="2985724"/>
          </a:xfrm>
        </p:grpSpPr>
        <p:pic>
          <p:nvPicPr>
            <p:cNvPr id="6" name="Picture 2" descr="See the source image">
              <a:extLst>
                <a:ext uri="{FF2B5EF4-FFF2-40B4-BE49-F238E27FC236}">
                  <a16:creationId xmlns:a16="http://schemas.microsoft.com/office/drawing/2014/main" id="{1727DA5F-2054-DD26-3F12-2253B43A3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542" y="2170323"/>
              <a:ext cx="2985724" cy="29857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nmeister\AppData\Local\Microsoft\Windows\Temporary Internet Files\Content.IE5\TIJDAHS9\No_sign_Right.svg[1].png">
              <a:extLst>
                <a:ext uri="{FF2B5EF4-FFF2-40B4-BE49-F238E27FC236}">
                  <a16:creationId xmlns:a16="http://schemas.microsoft.com/office/drawing/2014/main" id="{CD1B6533-5815-3397-F10A-2CD0F1054D6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64000"/>
                      </a14:imgEffect>
                    </a14:imgLayer>
                  </a14:imgProps>
                </a:ext>
                <a:ext uri="{28A0092B-C50C-407E-A947-70E740481C1C}">
                  <a14:useLocalDpi xmlns:a14="http://schemas.microsoft.com/office/drawing/2010/main" val="0"/>
                </a:ext>
              </a:extLst>
            </a:blip>
            <a:srcRect/>
            <a:stretch>
              <a:fillRect/>
            </a:stretch>
          </p:blipFill>
          <p:spPr bwMode="auto">
            <a:xfrm>
              <a:off x="6299048" y="2500829"/>
              <a:ext cx="2324712" cy="232471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1">
            <a:extLst>
              <a:ext uri="{FF2B5EF4-FFF2-40B4-BE49-F238E27FC236}">
                <a16:creationId xmlns:a16="http://schemas.microsoft.com/office/drawing/2014/main" id="{758DA1DC-F0F4-4EF4-4E5C-3130496C2CE0}"/>
              </a:ext>
            </a:extLst>
          </p:cNvPr>
          <p:cNvSpPr txBox="1">
            <a:spLocks/>
          </p:cNvSpPr>
          <p:nvPr/>
        </p:nvSpPr>
        <p:spPr>
          <a:xfrm>
            <a:off x="515423" y="141232"/>
            <a:ext cx="11277600" cy="830318"/>
          </a:xfrm>
          <a:prstGeom prst="rect">
            <a:avLst/>
          </a:prstGeom>
        </p:spPr>
        <p:txBody>
          <a:bodyPr vert="horz" wrap="square" lIns="0" tIns="0" rIns="0" bIns="0" rtlCol="0" anchor="t" anchorCtr="0">
            <a:noAutofit/>
          </a:bodyPr>
          <a:lstStyle>
            <a:lvl1pPr algn="l" defTabSz="342900" rtl="0" eaLnBrk="1" latinLnBrk="0" hangingPunct="1">
              <a:lnSpc>
                <a:spcPts val="3000"/>
              </a:lnSpc>
              <a:spcBef>
                <a:spcPct val="0"/>
              </a:spcBef>
              <a:buNone/>
              <a:tabLst>
                <a:tab pos="1660525" algn="l"/>
                <a:tab pos="2457450" algn="l"/>
              </a:tabLst>
              <a:defRPr sz="2400" b="1" i="0" kern="1200" cap="none" baseline="0">
                <a:solidFill>
                  <a:srgbClr val="512D6D"/>
                </a:solidFill>
                <a:latin typeface="Georgia" pitchFamily="18" charset="0"/>
                <a:ea typeface="+mj-ea"/>
                <a:cs typeface="Arial" panose="020B0604020202020204" pitchFamily="34" charset="0"/>
              </a:defRPr>
            </a:lvl1pPr>
          </a:lstStyle>
          <a:p>
            <a:r>
              <a:rPr lang="en-US" b="0" dirty="0">
                <a:solidFill>
                  <a:schemeClr val="tx1"/>
                </a:solidFill>
                <a:latin typeface="Franklin Gothic Heavy" panose="020B0903020102020204" pitchFamily="34" charset="0"/>
              </a:rPr>
              <a:t>Protecting PHI: </a:t>
            </a:r>
          </a:p>
          <a:p>
            <a:r>
              <a:rPr lang="en-US" sz="3600" b="0" dirty="0">
                <a:solidFill>
                  <a:schemeClr val="tx1"/>
                </a:solidFill>
                <a:latin typeface="Franklin Gothic Heavy" panose="020B0903020102020204" pitchFamily="34" charset="0"/>
              </a:rPr>
              <a:t>General Safeguards and Reminders</a:t>
            </a:r>
            <a:endParaRPr lang="en-US" b="0" dirty="0">
              <a:solidFill>
                <a:schemeClr val="tx1"/>
              </a:solidFill>
              <a:latin typeface="Franklin Gothic Heavy" panose="020B0903020102020204" pitchFamily="34" charset="0"/>
            </a:endParaRPr>
          </a:p>
        </p:txBody>
      </p:sp>
      <p:sp>
        <p:nvSpPr>
          <p:cNvPr id="9" name="TextBox 8">
            <a:extLst>
              <a:ext uri="{FF2B5EF4-FFF2-40B4-BE49-F238E27FC236}">
                <a16:creationId xmlns:a16="http://schemas.microsoft.com/office/drawing/2014/main" id="{99DF161E-8166-0D4D-5612-4AF4375B1AB1}"/>
              </a:ext>
            </a:extLst>
          </p:cNvPr>
          <p:cNvSpPr txBox="1"/>
          <p:nvPr/>
        </p:nvSpPr>
        <p:spPr>
          <a:xfrm>
            <a:off x="398977" y="971550"/>
            <a:ext cx="8713492" cy="449353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Never post patient information, photographs, videos, or stories on social media.</a:t>
            </a:r>
          </a:p>
          <a:p>
            <a:pPr marL="285750" indent="-28575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If you personally know a patient, step back from the patient’s care or record if possible.</a:t>
            </a:r>
          </a:p>
          <a:p>
            <a:pPr marL="285750" indent="-28575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Never text patient information, use approved communication methods.</a:t>
            </a:r>
          </a:p>
          <a:p>
            <a:pPr marL="742950" lvl="1" indent="-285750">
              <a:spcAft>
                <a:spcPts val="600"/>
              </a:spcAft>
              <a:buFont typeface="Arial" panose="020B0604020202020204" pitchFamily="34" charset="0"/>
              <a:buChar char="•"/>
            </a:pPr>
            <a:r>
              <a:rPr lang="en-US" sz="1600" dirty="0">
                <a:solidFill>
                  <a:schemeClr val="bg1"/>
                </a:solidFill>
                <a:latin typeface="Franklin Gothic Book" panose="020B0503020102020204" pitchFamily="34" charset="0"/>
              </a:rPr>
              <a:t>Send electronic PHI only through approved methods, such as MyChart.</a:t>
            </a:r>
          </a:p>
          <a:p>
            <a:pPr marL="285750" indent="-28575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Do not enter PHI into public AI tools, personal cloud storage, or unapproved applications.</a:t>
            </a:r>
          </a:p>
          <a:p>
            <a:pPr marL="285750" indent="-28575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Follow communication restrictions, confidentiality requests, and other privacy indicators documented in the patient’s record.</a:t>
            </a:r>
          </a:p>
          <a:p>
            <a:pPr marL="285750" indent="-285750">
              <a:spcAft>
                <a:spcPts val="600"/>
              </a:spcAft>
              <a:buFont typeface="Arial" panose="020B0604020202020204" pitchFamily="34" charset="0"/>
              <a:buChar char="•"/>
            </a:pPr>
            <a:r>
              <a:rPr lang="en-US" sz="2000" dirty="0">
                <a:solidFill>
                  <a:schemeClr val="bg1"/>
                </a:solidFill>
                <a:latin typeface="Franklin Gothic Book" panose="020B0503020102020204" pitchFamily="34" charset="0"/>
              </a:rPr>
              <a:t>Never use EPIC to view your own record or look up information for a family member, friend, coworker, or anyone else without an assigned job-related need.</a:t>
            </a:r>
          </a:p>
        </p:txBody>
      </p:sp>
      <p:sp>
        <p:nvSpPr>
          <p:cNvPr id="12" name="TextBox 11">
            <a:extLst>
              <a:ext uri="{FF2B5EF4-FFF2-40B4-BE49-F238E27FC236}">
                <a16:creationId xmlns:a16="http://schemas.microsoft.com/office/drawing/2014/main" id="{705372B9-0537-61E1-0811-FA43BA41CBE6}"/>
              </a:ext>
            </a:extLst>
          </p:cNvPr>
          <p:cNvSpPr txBox="1"/>
          <p:nvPr/>
        </p:nvSpPr>
        <p:spPr>
          <a:xfrm>
            <a:off x="3917014" y="5286285"/>
            <a:ext cx="3815254" cy="1200329"/>
          </a:xfrm>
          <a:prstGeom prst="rect">
            <a:avLst/>
          </a:prstGeom>
          <a:noFill/>
          <a:ln w="19050">
            <a:solidFill>
              <a:srgbClr val="002060"/>
            </a:solidFill>
          </a:ln>
        </p:spPr>
        <p:txBody>
          <a:bodyPr wrap="square" rtlCol="0">
            <a:spAutoFit/>
          </a:bodyPr>
          <a:lstStyle/>
          <a:p>
            <a:r>
              <a:rPr lang="en-US" dirty="0"/>
              <a:t>Advice from Pippa the HIPAA Hippo:</a:t>
            </a:r>
          </a:p>
          <a:p>
            <a:endParaRPr lang="en-US" dirty="0"/>
          </a:p>
          <a:p>
            <a:r>
              <a:rPr lang="en-US" i="1" dirty="0">
                <a:solidFill>
                  <a:schemeClr val="bg1"/>
                </a:solidFill>
              </a:rPr>
              <a:t>Use MyChart to access your own health information.</a:t>
            </a:r>
          </a:p>
        </p:txBody>
      </p:sp>
      <p:pic>
        <p:nvPicPr>
          <p:cNvPr id="2" name="Picture 1">
            <a:extLst>
              <a:ext uri="{FF2B5EF4-FFF2-40B4-BE49-F238E27FC236}">
                <a16:creationId xmlns:a16="http://schemas.microsoft.com/office/drawing/2014/main" id="{5049A495-358D-DEF6-73B6-37B4E7A2F36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165171" y="5125162"/>
            <a:ext cx="1636268" cy="1636268"/>
          </a:xfrm>
          <a:prstGeom prst="rect">
            <a:avLst/>
          </a:prstGeom>
        </p:spPr>
      </p:pic>
    </p:spTree>
    <p:extLst>
      <p:ext uri="{BB962C8B-B14F-4D97-AF65-F5344CB8AC3E}">
        <p14:creationId xmlns:p14="http://schemas.microsoft.com/office/powerpoint/2010/main" val="2356452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59" y="169433"/>
            <a:ext cx="11277600" cy="731520"/>
          </a:xfrm>
        </p:spPr>
        <p:txBody>
          <a:bodyPr/>
          <a:lstStyle/>
          <a:p>
            <a:r>
              <a:rPr lang="en-US" sz="3600" b="0" dirty="0">
                <a:solidFill>
                  <a:schemeClr val="accent1"/>
                </a:solidFill>
                <a:latin typeface="Franklin Gothic Heavy" panose="020B0903020102020204" pitchFamily="34" charset="0"/>
              </a:rPr>
              <a:t>Disclosure/Breach Investigation and Reporting</a:t>
            </a:r>
          </a:p>
        </p:txBody>
      </p:sp>
      <p:sp>
        <p:nvSpPr>
          <p:cNvPr id="9" name="Text Placeholder 5"/>
          <p:cNvSpPr txBox="1">
            <a:spLocks/>
          </p:cNvSpPr>
          <p:nvPr/>
        </p:nvSpPr>
        <p:spPr>
          <a:xfrm>
            <a:off x="217407" y="798098"/>
            <a:ext cx="11974593" cy="3940157"/>
          </a:xfrm>
          <a:prstGeom prst="rect">
            <a:avLst/>
          </a:prstGeom>
        </p:spPr>
        <p:txBody>
          <a:bodyPr vert="horz" lIns="91440" tIns="45720" rIns="91440" bIns="45720" rtlCol="0" anchor="ctr" anchorCtr="0">
            <a:normAutofit/>
          </a:bodyPr>
          <a:lstStyle>
            <a:lvl1pPr marL="0" indent="0" algn="l" defTabSz="342900" rtl="0" eaLnBrk="1" latinLnBrk="0" hangingPunct="1">
              <a:spcBef>
                <a:spcPts val="1800"/>
              </a:spcBef>
              <a:buFontTx/>
              <a:buNone/>
              <a:defRPr sz="1800" b="1" i="0" kern="1200" cap="none" baseline="0">
                <a:solidFill>
                  <a:srgbClr val="E57200"/>
                </a:solidFill>
                <a:latin typeface="Arial" panose="020B0604020202020204" pitchFamily="34" charset="0"/>
                <a:ea typeface="+mn-ea"/>
                <a:cs typeface="Arial" panose="020B0604020202020204" pitchFamily="34" charset="0"/>
              </a:defRPr>
            </a:lvl1pPr>
            <a:lvl2pPr marL="0" indent="0" algn="l" defTabSz="342900" rtl="0" eaLnBrk="1" latinLnBrk="0" hangingPunct="1">
              <a:spcBef>
                <a:spcPct val="20000"/>
              </a:spcBef>
              <a:buFontTx/>
              <a:buNone/>
              <a:defRPr sz="1500" kern="1200">
                <a:solidFill>
                  <a:schemeClr val="bg1"/>
                </a:solidFill>
                <a:latin typeface="ITC Franklin Gothic Book"/>
                <a:ea typeface="+mn-ea"/>
                <a:cs typeface="+mn-cs"/>
              </a:defRPr>
            </a:lvl2pPr>
            <a:lvl3pPr marL="857250" indent="-171450" algn="l" defTabSz="342900" rtl="0" eaLnBrk="1" latinLnBrk="0" hangingPunct="1">
              <a:spcBef>
                <a:spcPct val="20000"/>
              </a:spcBef>
              <a:buFont typeface="Arial"/>
              <a:buChar char="•"/>
              <a:defRPr sz="1500" kern="1200">
                <a:solidFill>
                  <a:schemeClr val="bg1"/>
                </a:solidFill>
                <a:latin typeface="ITC Franklin Gothic Book"/>
                <a:ea typeface="+mn-ea"/>
                <a:cs typeface="+mn-cs"/>
              </a:defRPr>
            </a:lvl3pPr>
            <a:lvl4pPr marL="1200150" indent="-171450" algn="l" defTabSz="342900" rtl="0" eaLnBrk="1" latinLnBrk="0" hangingPunct="1">
              <a:spcBef>
                <a:spcPct val="20000"/>
              </a:spcBef>
              <a:buFont typeface="Arial"/>
              <a:buChar char="–"/>
              <a:defRPr sz="1500" kern="1200">
                <a:solidFill>
                  <a:schemeClr val="bg1"/>
                </a:solidFill>
                <a:latin typeface="ITC Franklin Gothic Book"/>
                <a:ea typeface="+mn-ea"/>
                <a:cs typeface="+mn-cs"/>
              </a:defRPr>
            </a:lvl4pPr>
            <a:lvl5pPr marL="1543050" indent="-171450" algn="l" defTabSz="342900" rtl="0" eaLnBrk="1" latinLnBrk="0" hangingPunct="1">
              <a:spcBef>
                <a:spcPct val="20000"/>
              </a:spcBef>
              <a:buFont typeface="Arial"/>
              <a:buChar char="»"/>
              <a:defRPr sz="1500" kern="1200">
                <a:solidFill>
                  <a:schemeClr val="bg1"/>
                </a:solidFill>
                <a:latin typeface="ITC Franklin Gothic Book"/>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2228850" marR="0" lvl="6" indent="0" algn="l" defTabSz="342900" rtl="0" eaLnBrk="1" fontAlgn="auto" latinLnBrk="0" hangingPunct="1">
              <a:lnSpc>
                <a:spcPct val="110000"/>
              </a:lnSpc>
              <a:spcBef>
                <a:spcPts val="0"/>
              </a:spcBef>
              <a:spcAft>
                <a:spcPts val="0"/>
              </a:spcAft>
              <a:buClrTx/>
              <a:buSzTx/>
              <a:buFont typeface="Arial"/>
              <a:buNone/>
              <a:tabLst/>
              <a:defRPr/>
            </a:pPr>
            <a:r>
              <a:rPr kumimoji="0" lang="en-US" sz="17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       </a:t>
            </a:r>
          </a:p>
          <a:p>
            <a:pPr marL="2228850" marR="0" lvl="6" indent="0" algn="l" defTabSz="342900" rtl="0" eaLnBrk="1" fontAlgn="auto" latinLnBrk="0" hangingPunct="1">
              <a:lnSpc>
                <a:spcPct val="110000"/>
              </a:lnSpc>
              <a:spcBef>
                <a:spcPts val="0"/>
              </a:spcBef>
              <a:spcAft>
                <a:spcPts val="0"/>
              </a:spcAft>
              <a:buClrTx/>
              <a:buSzTx/>
              <a:buFont typeface="Arial"/>
              <a:buNone/>
              <a:tabLst/>
              <a:defRPr/>
            </a:pPr>
            <a:r>
              <a:rPr kumimoji="0" lang="en-US" sz="17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		   </a:t>
            </a:r>
            <a:r>
              <a:rPr kumimoji="0" lang="en-US" sz="20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Obtain information and facts about the information disclosed</a:t>
            </a:r>
          </a:p>
          <a:p>
            <a:pPr marL="3200400" marR="0" lvl="8" indent="-285750" algn="l" defTabSz="3429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Material (paper, electronics, CD, </a:t>
            </a:r>
            <a:r>
              <a:rPr kumimoji="0" lang="en-US" sz="1700" b="1" i="0" u="none" strike="noStrike" kern="1200" cap="none" spc="0" normalizeH="0" baseline="0" noProof="0" dirty="0" err="1">
                <a:ln>
                  <a:noFill/>
                </a:ln>
                <a:solidFill>
                  <a:srgbClr val="123C63"/>
                </a:solidFill>
                <a:effectLst/>
                <a:uLnTx/>
                <a:uFillTx/>
                <a:latin typeface="Franklin Gothic Book" panose="020B0503020102020204" pitchFamily="34" charset="0"/>
                <a:ea typeface="+mn-ea"/>
                <a:cs typeface="+mn-cs"/>
              </a:rPr>
              <a:t>etc</a:t>
            </a:r>
            <a:r>
              <a:rPr kumimoji="0" lang="en-US" sz="1700" b="1"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a:t>
            </a: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  we must try to obtain the information</a:t>
            </a:r>
          </a:p>
          <a:p>
            <a:pPr marL="3200400" marR="0" lvl="8" indent="-285750" algn="l" defTabSz="3429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Email:</a:t>
            </a: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 retract the information if possible</a:t>
            </a:r>
          </a:p>
          <a:p>
            <a:pPr marL="3200400" marR="0" lvl="8" indent="-285750" algn="l" defTabSz="3429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Signed attestation from person who received the impermissible disclosure</a:t>
            </a:r>
          </a:p>
          <a:p>
            <a:pPr marL="3200400" marR="0" lvl="8" indent="-285750" algn="l" defTabSz="3429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HIPAA breach notification risk assessment</a:t>
            </a:r>
          </a:p>
          <a:p>
            <a:pPr marL="857250" marR="0" lvl="2" indent="0" algn="l" defTabSz="342900" rtl="0" eaLnBrk="1" fontAlgn="auto" latinLnBrk="0" hangingPunct="1">
              <a:lnSpc>
                <a:spcPct val="110000"/>
              </a:lnSpc>
              <a:spcBef>
                <a:spcPts val="0"/>
              </a:spcBef>
              <a:spcAft>
                <a:spcPts val="0"/>
              </a:spcAft>
              <a:buClrTx/>
              <a:buSzTx/>
              <a:buFont typeface="Arial"/>
              <a:buNone/>
              <a:tabLst/>
              <a:defRPr/>
            </a:pPr>
            <a:endPar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endParaRPr>
          </a:p>
          <a:p>
            <a:pPr marL="857250" marR="0" lvl="2" indent="0" algn="l" defTabSz="342900" rtl="0" eaLnBrk="1" fontAlgn="auto" latinLnBrk="0" hangingPunct="1">
              <a:lnSpc>
                <a:spcPct val="110000"/>
              </a:lnSpc>
              <a:spcBef>
                <a:spcPts val="0"/>
              </a:spcBef>
              <a:spcAft>
                <a:spcPts val="0"/>
              </a:spcAft>
              <a:buClrTx/>
              <a:buSzTx/>
              <a:buFont typeface="Arial"/>
              <a:buNone/>
              <a:tabLst/>
              <a:defRPr/>
            </a:pPr>
            <a:endPar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endParaRPr>
          </a:p>
          <a:p>
            <a:pPr marL="857250" marR="0" lvl="2" indent="0" algn="l" defTabSz="342900" rtl="0" eaLnBrk="1" fontAlgn="auto" latinLnBrk="0" hangingPunct="1">
              <a:lnSpc>
                <a:spcPct val="110000"/>
              </a:lnSpc>
              <a:spcBef>
                <a:spcPts val="0"/>
              </a:spcBef>
              <a:spcAft>
                <a:spcPts val="0"/>
              </a:spcAft>
              <a:buClrTx/>
              <a:buSzTx/>
              <a:buFont typeface="Arial"/>
              <a:buNone/>
              <a:tabLst/>
              <a:defRPr/>
            </a:pPr>
            <a:endPar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endParaRPr>
          </a:p>
          <a:p>
            <a:pPr marL="857250" marR="0" lvl="2" indent="0" algn="l" defTabSz="342900" rtl="0" eaLnBrk="1" fontAlgn="auto" latinLnBrk="0" hangingPunct="1">
              <a:lnSpc>
                <a:spcPct val="110000"/>
              </a:lnSpc>
              <a:spcBef>
                <a:spcPts val="0"/>
              </a:spcBef>
              <a:spcAft>
                <a:spcPts val="0"/>
              </a:spcAft>
              <a:buClrTx/>
              <a:buSzTx/>
              <a:buFont typeface="Arial"/>
              <a:buNone/>
              <a:tabLst/>
              <a:defRPr/>
            </a:pPr>
            <a:endPar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endParaRPr>
          </a:p>
          <a:p>
            <a:pPr marL="857250" marR="0" lvl="2" indent="0" algn="l" defTabSz="342900" rtl="0" eaLnBrk="1" fontAlgn="auto" latinLnBrk="0" hangingPunct="1">
              <a:lnSpc>
                <a:spcPct val="110000"/>
              </a:lnSpc>
              <a:spcBef>
                <a:spcPts val="0"/>
              </a:spcBef>
              <a:spcAft>
                <a:spcPts val="0"/>
              </a:spcAft>
              <a:buClrTx/>
              <a:buSzTx/>
              <a:buFont typeface="Arial"/>
              <a:buNone/>
              <a:tabLst/>
              <a:defRPr/>
            </a:pPr>
            <a:endPar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endParaRPr>
          </a:p>
          <a:p>
            <a:pPr marL="285750" marR="0" lvl="0" indent="-285750" algn="l" defTabSz="342900" rtl="0" eaLnBrk="1" fontAlgn="auto" latinLnBrk="0" hangingPunct="1">
              <a:lnSpc>
                <a:spcPct val="100000"/>
              </a:lnSpc>
              <a:spcBef>
                <a:spcPts val="18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57200"/>
              </a:solidFill>
              <a:effectLst/>
              <a:uLnTx/>
              <a:uFillTx/>
              <a:latin typeface="Franklin Gothic Book" panose="020B0503020102020204" pitchFamily="34" charset="0"/>
              <a:ea typeface="+mn-ea"/>
              <a:cs typeface="Arial" panose="020B0604020202020204" pitchFamily="34" charset="0"/>
            </a:endParaRPr>
          </a:p>
        </p:txBody>
      </p:sp>
      <p:pic>
        <p:nvPicPr>
          <p:cNvPr id="8" name="Picture 7"/>
          <p:cNvPicPr>
            <a:picLocks noChangeAspect="1"/>
          </p:cNvPicPr>
          <p:nvPr/>
        </p:nvPicPr>
        <p:blipFill>
          <a:blip r:embed="rId3"/>
          <a:stretch>
            <a:fillRect/>
          </a:stretch>
        </p:blipFill>
        <p:spPr>
          <a:xfrm>
            <a:off x="464127" y="1130300"/>
            <a:ext cx="2303703" cy="1536470"/>
          </a:xfrm>
          <a:prstGeom prst="rect">
            <a:avLst/>
          </a:prstGeom>
        </p:spPr>
      </p:pic>
      <p:grpSp>
        <p:nvGrpSpPr>
          <p:cNvPr id="4" name="Group 3"/>
          <p:cNvGrpSpPr/>
          <p:nvPr/>
        </p:nvGrpSpPr>
        <p:grpSpPr>
          <a:xfrm>
            <a:off x="585955" y="3179857"/>
            <a:ext cx="9303469" cy="3113961"/>
            <a:chOff x="585955" y="3179857"/>
            <a:chExt cx="9303469" cy="3113961"/>
          </a:xfrm>
        </p:grpSpPr>
        <p:pic>
          <p:nvPicPr>
            <p:cNvPr id="16" name="Picture 15"/>
            <p:cNvPicPr>
              <a:picLocks noChangeAspect="1"/>
            </p:cNvPicPr>
            <p:nvPr/>
          </p:nvPicPr>
          <p:blipFill>
            <a:blip r:embed="rId4"/>
            <a:stretch>
              <a:fillRect/>
            </a:stretch>
          </p:blipFill>
          <p:spPr>
            <a:xfrm>
              <a:off x="6784274" y="3179857"/>
              <a:ext cx="3105150" cy="2990850"/>
            </a:xfrm>
            <a:prstGeom prst="rect">
              <a:avLst/>
            </a:prstGeom>
          </p:spPr>
        </p:pic>
        <p:sp>
          <p:nvSpPr>
            <p:cNvPr id="3" name="TextBox 2"/>
            <p:cNvSpPr txBox="1"/>
            <p:nvPr/>
          </p:nvSpPr>
          <p:spPr>
            <a:xfrm>
              <a:off x="585955" y="3283763"/>
              <a:ext cx="8467106" cy="3010055"/>
            </a:xfrm>
            <a:prstGeom prst="rect">
              <a:avLst/>
            </a:prstGeom>
            <a:noFill/>
          </p:spPr>
          <p:txBody>
            <a:bodyPr wrap="square" rtlCol="0">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Consequences of a breach</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Disciplinary action, up to termination</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Notification to patient(s)</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Office of Civil Rights reporting</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Licensed Healthcare Providers – Reporting to licensing board</a:t>
              </a:r>
            </a:p>
            <a:p>
              <a:pPr marL="457200" marR="0" lvl="1" indent="0" algn="l" defTabSz="457200" rtl="0" eaLnBrk="1" fontAlgn="auto" latinLnBrk="0" hangingPunct="1">
                <a:lnSpc>
                  <a:spcPct val="11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	(RN, LPN, Physician, anyone licensed in state of VA)</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Fines</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Legal Action</a:t>
              </a:r>
            </a:p>
            <a:p>
              <a:pPr marL="285750" marR="0" lvl="1"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23C63"/>
                  </a:solidFill>
                  <a:effectLst/>
                  <a:uLnTx/>
                  <a:uFillTx/>
                  <a:latin typeface="Franklin Gothic Book" panose="020B0503020102020204" pitchFamily="34" charset="0"/>
                  <a:ea typeface="+mn-ea"/>
                  <a:cs typeface="+mn-cs"/>
                </a:rPr>
                <a:t>Jail Time</a:t>
              </a:r>
              <a:endParaRPr kumimoji="0" lang="en-US" sz="20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57228"/>
                </a:solidFill>
                <a:effectLst/>
                <a:uLnTx/>
                <a:uFillTx/>
                <a:latin typeface="Calibri"/>
                <a:ea typeface="+mn-ea"/>
                <a:cs typeface="+mn-cs"/>
              </a:endParaRPr>
            </a:p>
          </p:txBody>
        </p:sp>
      </p:grpSp>
      <p:pic>
        <p:nvPicPr>
          <p:cNvPr id="7" name="Picture 6">
            <a:extLst>
              <a:ext uri="{FF2B5EF4-FFF2-40B4-BE49-F238E27FC236}">
                <a16:creationId xmlns:a16="http://schemas.microsoft.com/office/drawing/2014/main" id="{00445AC7-50E4-02ED-C74D-D0C0692110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0812" y="3887942"/>
            <a:ext cx="1712074" cy="2282765"/>
          </a:xfrm>
          <a:prstGeom prst="rect">
            <a:avLst/>
          </a:prstGeom>
        </p:spPr>
      </p:pic>
    </p:spTree>
    <p:extLst>
      <p:ext uri="{BB962C8B-B14F-4D97-AF65-F5344CB8AC3E}">
        <p14:creationId xmlns:p14="http://schemas.microsoft.com/office/powerpoint/2010/main" val="1439514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2007" y="1335824"/>
            <a:ext cx="9466523" cy="38779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32D48"/>
                </a:solidFill>
                <a:effectLst/>
                <a:uLnTx/>
                <a:uFillTx/>
                <a:latin typeface="Franklin Gothic Book" panose="020B0503020102020204" pitchFamily="34" charset="0"/>
              </a:rPr>
              <a:t>Potential privacy issues that must be reported:</a:t>
            </a:r>
          </a:p>
          <a:p>
            <a:pPr lvl="1" defTabSz="457200">
              <a:defRPr/>
            </a:pPr>
            <a:endParaRPr kumimoji="0" lang="en-US" sz="2400" b="0" i="0" u="none" strike="noStrike" kern="1200" cap="none" spc="0" normalizeH="0" baseline="0" noProof="0" dirty="0">
              <a:ln>
                <a:noFill/>
              </a:ln>
              <a:solidFill>
                <a:srgbClr val="E57228"/>
              </a:solidFill>
              <a:effectLst/>
              <a:uLnTx/>
              <a:uFillTx/>
              <a:latin typeface="Franklin Gothic Book" panose="020B0503020102020204" pitchFamily="34" charset="0"/>
            </a:endParaRPr>
          </a:p>
          <a:p>
            <a:pPr marL="742950" lvl="1" indent="-285750" defTabSz="4572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chemeClr val="bg1"/>
                </a:solidFill>
                <a:effectLst/>
                <a:uLnTx/>
                <a:uFillTx/>
                <a:latin typeface="Franklin Gothic Book" panose="020B0503020102020204" pitchFamily="34" charset="0"/>
              </a:rPr>
              <a:t>Misrouted fax, email, letter or bill</a:t>
            </a:r>
          </a:p>
          <a:p>
            <a:pPr marL="742950" lvl="1" indent="-285750" defTabSz="4572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chemeClr val="bg1"/>
                </a:solidFill>
                <a:effectLst/>
                <a:uLnTx/>
                <a:uFillTx/>
                <a:latin typeface="Franklin Gothic Book" panose="020B0503020102020204" pitchFamily="34" charset="0"/>
              </a:rPr>
              <a:t>Known or suspected inappropriate access to medical records</a:t>
            </a:r>
          </a:p>
          <a:p>
            <a:pPr marL="742950" lvl="1" indent="-285750" defTabSz="4572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chemeClr val="bg1"/>
                </a:solidFill>
                <a:effectLst/>
                <a:uLnTx/>
                <a:uFillTx/>
                <a:latin typeface="Franklin Gothic Book" panose="020B0503020102020204" pitchFamily="34" charset="0"/>
              </a:rPr>
              <a:t>Wrong after visit summary given to a patient</a:t>
            </a:r>
          </a:p>
          <a:p>
            <a:pPr marL="742950" lvl="1" indent="-285750" defTabSz="4572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chemeClr val="bg1"/>
                </a:solidFill>
                <a:effectLst/>
                <a:uLnTx/>
                <a:uFillTx/>
                <a:latin typeface="Franklin Gothic Book" panose="020B0503020102020204" pitchFamily="34" charset="0"/>
              </a:rPr>
              <a:t>Posting patient information on social media</a:t>
            </a:r>
          </a:p>
          <a:p>
            <a:pPr marL="742950" lvl="1" indent="-285750" defTabSz="4572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chemeClr val="bg1"/>
                </a:solidFill>
                <a:effectLst/>
                <a:uLnTx/>
                <a:uFillTx/>
                <a:latin typeface="Franklin Gothic Book" panose="020B0503020102020204" pitchFamily="34" charset="0"/>
              </a:rPr>
              <a:t>Sharing patient information inappropriately</a:t>
            </a:r>
            <a:r>
              <a:rPr kumimoji="0" lang="en-US" b="0" i="0" u="none" strike="noStrike" kern="1200" cap="none" spc="0" normalizeH="0" baseline="0" noProof="0" dirty="0">
                <a:ln>
                  <a:noFill/>
                </a:ln>
                <a:solidFill>
                  <a:schemeClr val="bg1"/>
                </a:solidFill>
                <a:effectLst/>
                <a:uLnTx/>
                <a:uFillTx/>
                <a:latin typeface="Franklin Gothic Book" panose="020B0503020102020204" pitchFamily="34" charset="0"/>
              </a:rPr>
              <a:t> </a:t>
            </a:r>
            <a:r>
              <a:rPr kumimoji="0" lang="en-US" b="0" i="1" u="none" strike="noStrike" kern="1200" cap="none" spc="0" normalizeH="0" baseline="0" noProof="0" dirty="0">
                <a:ln>
                  <a:noFill/>
                </a:ln>
                <a:solidFill>
                  <a:schemeClr val="bg1"/>
                </a:solidFill>
                <a:effectLst/>
                <a:uLnTx/>
                <a:uFillTx/>
                <a:latin typeface="Franklin Gothic Book" panose="020B0503020102020204" pitchFamily="34" charset="0"/>
              </a:rPr>
              <a:t>(written, spoken or electronic)</a:t>
            </a:r>
          </a:p>
          <a:p>
            <a:pPr marL="742950" lvl="1" indent="-285750" defTabSz="4572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chemeClr val="bg1"/>
                </a:solidFill>
                <a:effectLst/>
                <a:uLnTx/>
                <a:uFillTx/>
                <a:latin typeface="Franklin Gothic Book" panose="020B0503020102020204" pitchFamily="34" charset="0"/>
              </a:rPr>
              <a:t>Known or suspected phishing scams or computer hacking</a:t>
            </a:r>
          </a:p>
        </p:txBody>
      </p:sp>
      <p:sp>
        <p:nvSpPr>
          <p:cNvPr id="8" name="Title 1"/>
          <p:cNvSpPr>
            <a:spLocks noGrp="1"/>
          </p:cNvSpPr>
          <p:nvPr>
            <p:ph type="title"/>
          </p:nvPr>
        </p:nvSpPr>
        <p:spPr>
          <a:xfrm>
            <a:off x="78259" y="250438"/>
            <a:ext cx="11277600" cy="731520"/>
          </a:xfrm>
        </p:spPr>
        <p:txBody>
          <a:bodyPr/>
          <a:lstStyle/>
          <a:p>
            <a:r>
              <a:rPr lang="en-US" sz="3600" b="0" dirty="0">
                <a:solidFill>
                  <a:schemeClr val="accent1"/>
                </a:solidFill>
                <a:latin typeface="Franklin Gothic Heavy" panose="020B0903020102020204" pitchFamily="34" charset="0"/>
              </a:rPr>
              <a:t>Disclosure/Breach Investigation and Reporting</a:t>
            </a:r>
          </a:p>
        </p:txBody>
      </p:sp>
      <p:pic>
        <p:nvPicPr>
          <p:cNvPr id="2" name="Picture 1">
            <a:extLst>
              <a:ext uri="{FF2B5EF4-FFF2-40B4-BE49-F238E27FC236}">
                <a16:creationId xmlns:a16="http://schemas.microsoft.com/office/drawing/2014/main" id="{F77D9402-6CCD-8B39-D358-CA2EEC0D58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52398" y="1010212"/>
            <a:ext cx="2493706" cy="3324941"/>
          </a:xfrm>
          <a:prstGeom prst="rect">
            <a:avLst/>
          </a:prstGeom>
        </p:spPr>
      </p:pic>
    </p:spTree>
    <p:extLst>
      <p:ext uri="{BB962C8B-B14F-4D97-AF65-F5344CB8AC3E}">
        <p14:creationId xmlns:p14="http://schemas.microsoft.com/office/powerpoint/2010/main" val="1178195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11" y="182880"/>
            <a:ext cx="11277600" cy="731520"/>
          </a:xfrm>
        </p:spPr>
        <p:txBody>
          <a:bodyPr/>
          <a:lstStyle/>
          <a:p>
            <a:r>
              <a:rPr lang="en-US" sz="3600" b="0" dirty="0">
                <a:solidFill>
                  <a:schemeClr val="accent1"/>
                </a:solidFill>
                <a:latin typeface="Franklin Gothic Heavy" panose="020B0903020102020204" pitchFamily="34" charset="0"/>
              </a:rPr>
              <a:t>Reporting Requirements</a:t>
            </a:r>
          </a:p>
        </p:txBody>
      </p:sp>
      <p:sp>
        <p:nvSpPr>
          <p:cNvPr id="4" name="TextBox 3"/>
          <p:cNvSpPr txBox="1"/>
          <p:nvPr/>
        </p:nvSpPr>
        <p:spPr>
          <a:xfrm>
            <a:off x="174811" y="1092200"/>
            <a:ext cx="12017189" cy="37702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As a Team Member of UVA Community Health, it is your responsibility to report disclosures involving PHI to your supervisor and the Compliance &amp; Privacy Department as soon as possible.</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Corporate Compliance and Privacy Office</a:t>
            </a:r>
          </a:p>
          <a:p>
            <a:pPr marL="285750" marR="0" lvl="0"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1-877-266-7632 (1-877-COMPOFC) – </a:t>
            </a:r>
            <a:r>
              <a:rPr kumimoji="0" lang="en-US" sz="1600" b="0" i="1"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Direct line to Compliance &amp; Privacy Office</a:t>
            </a:r>
          </a:p>
          <a:p>
            <a:pPr marL="285750" marR="0" lvl="0"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Anonymous Compliance Hotline: 1-877-888-4806 </a:t>
            </a:r>
          </a:p>
          <a:p>
            <a:pPr marL="285750" marR="0" lvl="0"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Compliance Email: </a:t>
            </a: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hlinkClick r:id="rId3"/>
              </a:rPr>
              <a:t>CommunityHealthCompliance@uvahealth.org</a:t>
            </a: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 </a:t>
            </a:r>
          </a:p>
          <a:p>
            <a:pPr marL="285750" marR="0" lvl="0"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Anonymous Online Reporting: </a:t>
            </a: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hlinkClick r:id="rId4"/>
              </a:rPr>
              <a:t>www.UVACommunityHealth.ethicspoint.com</a:t>
            </a:r>
            <a:endPar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endParaRPr>
          </a:p>
          <a:p>
            <a:pPr marL="285750" marR="0" lvl="0"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Anonymous Mobile Reporting: </a:t>
            </a: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hlinkClick r:id="rId5"/>
              </a:rPr>
              <a:t>www.UVACommunityHealthMobile.ethicspoint.com</a:t>
            </a:r>
            <a:endPar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1011"/>
                </a:solidFill>
                <a:effectLst/>
                <a:uLnTx/>
                <a:uFillTx/>
                <a:latin typeface="Franklin Gothic Book" panose="020B0503020102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rPr>
              <a:t>This information is available on the UVA Community Health intranet page under the Compliance &amp; Privacy tab, and the UVA CH Code of Conduct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E57228"/>
              </a:solidFill>
              <a:effectLst/>
              <a:uLnTx/>
              <a:uFillTx/>
              <a:latin typeface="Franklin Gothic Book" panose="020B0503020102020204" pitchFamily="34" charset="0"/>
              <a:ea typeface="+mn-ea"/>
              <a:cs typeface="+mn-cs"/>
            </a:endParaRPr>
          </a:p>
        </p:txBody>
      </p:sp>
      <p:grpSp>
        <p:nvGrpSpPr>
          <p:cNvPr id="6" name="Group 5"/>
          <p:cNvGrpSpPr/>
          <p:nvPr/>
        </p:nvGrpSpPr>
        <p:grpSpPr>
          <a:xfrm>
            <a:off x="585955" y="4905550"/>
            <a:ext cx="9001575" cy="1765197"/>
            <a:chOff x="585955" y="4905550"/>
            <a:chExt cx="9001575" cy="1765197"/>
          </a:xfrm>
        </p:grpSpPr>
        <p:pic>
          <p:nvPicPr>
            <p:cNvPr id="8" name="Picture 7"/>
            <p:cNvPicPr>
              <a:picLocks noChangeAspect="1"/>
            </p:cNvPicPr>
            <p:nvPr/>
          </p:nvPicPr>
          <p:blipFill>
            <a:blip r:embed="rId6"/>
            <a:stretch>
              <a:fillRect/>
            </a:stretch>
          </p:blipFill>
          <p:spPr>
            <a:xfrm>
              <a:off x="7916349" y="4905550"/>
              <a:ext cx="1671181" cy="1650549"/>
            </a:xfrm>
            <a:prstGeom prst="rect">
              <a:avLst/>
            </a:prstGeom>
          </p:spPr>
        </p:pic>
        <p:sp>
          <p:nvSpPr>
            <p:cNvPr id="3" name="Rectangle 2"/>
            <p:cNvSpPr/>
            <p:nvPr/>
          </p:nvSpPr>
          <p:spPr>
            <a:xfrm>
              <a:off x="585955" y="4962587"/>
              <a:ext cx="6919250" cy="1708160"/>
            </a:xfrm>
            <a:prstGeom prst="rect">
              <a:avLst/>
            </a:prstGeom>
          </p:spPr>
          <p:txBody>
            <a:bodyPr wrap="square">
              <a:spAutoFit/>
            </a:bodyPr>
            <a:lstStyle/>
            <a:p>
              <a:pPr marL="0" marR="0" lvl="0" indent="0" algn="ctr" defTabSz="457200" rtl="0" eaLnBrk="1" fontAlgn="auto" latinLnBrk="0" hangingPunct="1">
                <a:lnSpc>
                  <a:spcPct val="100000"/>
                </a:lnSpc>
                <a:spcAft>
                  <a:spcPts val="0"/>
                </a:spcAft>
                <a:buClrTx/>
                <a:buSzTx/>
                <a:buFontTx/>
                <a:buNone/>
                <a:tabLst/>
                <a:defRPr/>
              </a:pPr>
              <a:r>
                <a:rPr kumimoji="0" lang="en-US" sz="1800" b="1" i="1" u="none" strike="noStrike" kern="1200" cap="none" spc="0" normalizeH="0" baseline="0" noProof="0" dirty="0">
                  <a:ln>
                    <a:noFill/>
                  </a:ln>
                  <a:solidFill>
                    <a:srgbClr val="0E1011">
                      <a:lumMod val="75000"/>
                      <a:lumOff val="25000"/>
                    </a:srgbClr>
                  </a:solidFill>
                  <a:effectLst/>
                  <a:uLnTx/>
                  <a:uFillTx/>
                  <a:latin typeface="Franklin Gothic Book" panose="020B0503020102020204" pitchFamily="34" charset="0"/>
                  <a:ea typeface="+mn-ea"/>
                  <a:cs typeface="+mn-cs"/>
                </a:rPr>
                <a:t>Team members, volunteers, or contractors of UVA Community Health may not threaten or take any retaliatory action against an individual for exercising </a:t>
              </a:r>
              <a:r>
                <a:rPr lang="en-US" b="1" i="1" dirty="0">
                  <a:solidFill>
                    <a:srgbClr val="0E1011">
                      <a:lumMod val="75000"/>
                      <a:lumOff val="25000"/>
                    </a:srgbClr>
                  </a:solidFill>
                  <a:latin typeface="Franklin Gothic Book" panose="020B0503020102020204" pitchFamily="34" charset="0"/>
                </a:rPr>
                <a:t>their rights, raising a concern in good faith, or participating in an investigation or other protected activity.</a:t>
              </a:r>
            </a:p>
            <a:p>
              <a:pPr marL="0" marR="0" lvl="0" indent="0" algn="ctr" defTabSz="457200" rtl="0" eaLnBrk="1" fontAlgn="auto" latinLnBrk="0" hangingPunct="1">
                <a:lnSpc>
                  <a:spcPct val="100000"/>
                </a:lnSpc>
                <a:spcAft>
                  <a:spcPts val="0"/>
                </a:spcAft>
                <a:buClrTx/>
                <a:buSzTx/>
                <a:buFontTx/>
                <a:buNone/>
                <a:tabLst/>
                <a:defRPr/>
              </a:pPr>
              <a:r>
                <a:rPr lang="en-US" sz="1100" b="1" i="1" dirty="0">
                  <a:solidFill>
                    <a:srgbClr val="0E1011">
                      <a:lumMod val="75000"/>
                      <a:lumOff val="25000"/>
                    </a:srgbClr>
                  </a:solidFill>
                  <a:latin typeface="Franklin Gothic Book" panose="020B0503020102020204" pitchFamily="34" charset="0"/>
                  <a:hlinkClick r:id="rId7"/>
                </a:rPr>
                <a:t>https://communityhealth.uvahealth.org/complianceprivacy/code-of-conduct/</a:t>
              </a:r>
              <a:r>
                <a:rPr lang="en-US" sz="1100" b="1" i="1" dirty="0">
                  <a:solidFill>
                    <a:srgbClr val="0E1011">
                      <a:lumMod val="75000"/>
                      <a:lumOff val="25000"/>
                    </a:srgbClr>
                  </a:solidFill>
                  <a:latin typeface="Franklin Gothic Book" panose="020B050302010202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i="1" dirty="0">
                  <a:solidFill>
                    <a:srgbClr val="0E1011">
                      <a:lumMod val="75000"/>
                      <a:lumOff val="25000"/>
                    </a:srgbClr>
                  </a:solidFill>
                  <a:latin typeface="Franklin Gothic Book" panose="020B0503020102020204" pitchFamily="34" charset="0"/>
                  <a:hlinkClick r:id="rId8"/>
                </a:rPr>
                <a:t>Equal Employment Opportunity (EEO) and Non-Retaliation Policy</a:t>
              </a:r>
              <a:r>
                <a:rPr lang="en-US" sz="1100" b="1" i="1" dirty="0">
                  <a:solidFill>
                    <a:srgbClr val="0E1011">
                      <a:lumMod val="75000"/>
                      <a:lumOff val="25000"/>
                    </a:srgbClr>
                  </a:solidFill>
                  <a:latin typeface="Franklin Gothic Book" panose="020B050302010202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100" b="1" i="1" dirty="0">
                <a:solidFill>
                  <a:srgbClr val="0E1011">
                    <a:lumMod val="75000"/>
                    <a:lumOff val="25000"/>
                  </a:srgbClr>
                </a:solidFill>
                <a:latin typeface="Franklin Gothic Book" panose="020B0503020102020204" pitchFamily="34" charset="0"/>
              </a:endParaRPr>
            </a:p>
          </p:txBody>
        </p:sp>
      </p:grpSp>
    </p:spTree>
    <p:extLst>
      <p:ext uri="{BB962C8B-B14F-4D97-AF65-F5344CB8AC3E}">
        <p14:creationId xmlns:p14="http://schemas.microsoft.com/office/powerpoint/2010/main" val="2225484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955" y="902207"/>
            <a:ext cx="11277600" cy="731520"/>
          </a:xfrm>
        </p:spPr>
        <p:txBody>
          <a:bodyPr/>
          <a:lstStyle/>
          <a:p>
            <a:pPr algn="ctr"/>
            <a:r>
              <a:rPr lang="en-US" sz="3600" b="0" dirty="0">
                <a:solidFill>
                  <a:schemeClr val="bg1"/>
                </a:solidFill>
                <a:latin typeface="Franklin Gothic Heavy" panose="020B0903020102020204" pitchFamily="34" charset="0"/>
              </a:rPr>
              <a:t>Feedback/Questions/Concerns</a:t>
            </a:r>
            <a:r>
              <a:rPr lang="en-US" sz="3600" dirty="0">
                <a:solidFill>
                  <a:schemeClr val="bg1"/>
                </a:solidFill>
                <a:latin typeface="+mn-lt"/>
              </a:rPr>
              <a:t>?</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0592" y="1492174"/>
            <a:ext cx="2873188" cy="2873188"/>
          </a:xfrm>
          <a:prstGeom prst="rect">
            <a:avLst/>
          </a:prstGeom>
        </p:spPr>
      </p:pic>
    </p:spTree>
    <p:extLst>
      <p:ext uri="{BB962C8B-B14F-4D97-AF65-F5344CB8AC3E}">
        <p14:creationId xmlns:p14="http://schemas.microsoft.com/office/powerpoint/2010/main" val="3361408501"/>
      </p:ext>
    </p:extLst>
  </p:cSld>
  <p:clrMapOvr>
    <a:masterClrMapping/>
  </p:clrMapOvr>
</p:sld>
</file>

<file path=ppt/theme/theme1.xml><?xml version="1.0" encoding="utf-8"?>
<a:theme xmlns:a="http://schemas.openxmlformats.org/drawingml/2006/main" name="Design A-Blue-orange-torqouise">
  <a:themeElements>
    <a:clrScheme name="UVA-Blue-Orange-Yellow">
      <a:dk1>
        <a:srgbClr val="000000"/>
      </a:dk1>
      <a:lt1>
        <a:srgbClr val="FFFFFF"/>
      </a:lt1>
      <a:dk2>
        <a:srgbClr val="222E4A"/>
      </a:dk2>
      <a:lt2>
        <a:srgbClr val="FFFFFF"/>
      </a:lt2>
      <a:accent1>
        <a:srgbClr val="E57102"/>
      </a:accent1>
      <a:accent2>
        <a:srgbClr val="222E4A"/>
      </a:accent2>
      <a:accent3>
        <a:srgbClr val="FDD924"/>
      </a:accent3>
      <a:accent4>
        <a:srgbClr val="FEE45A"/>
      </a:accent4>
      <a:accent5>
        <a:srgbClr val="FDEC91"/>
      </a:accent5>
      <a:accent6>
        <a:srgbClr val="FFF6C9"/>
      </a:accent6>
      <a:hlink>
        <a:srgbClr val="0563C1"/>
      </a:hlink>
      <a:folHlink>
        <a:srgbClr val="0263C1"/>
      </a:folHlink>
    </a:clrScheme>
    <a:fontScheme name="UVA Franklin">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 A in Blue- Orange- Yellow" id="{21ED6431-986B-7548-8C1F-2F4D2C8DEE5F}" vid="{16EA1107-756D-814B-8D33-D793B2570A50}"/>
    </a:ext>
  </a:extLst>
</a:theme>
</file>

<file path=ppt/theme/theme2.xml><?xml version="1.0" encoding="utf-8"?>
<a:theme xmlns:a="http://schemas.openxmlformats.org/drawingml/2006/main" name="6_UVA GEN inside 6">
  <a:themeElements>
    <a:clrScheme name="UVA New Brand Colors - USE">
      <a:dk1>
        <a:srgbClr val="E57228"/>
      </a:dk1>
      <a:lt1>
        <a:srgbClr val="0E1011"/>
      </a:lt1>
      <a:dk2>
        <a:srgbClr val="FFFFFE"/>
      </a:dk2>
      <a:lt2>
        <a:srgbClr val="FDFCFB"/>
      </a:lt2>
      <a:accent1>
        <a:srgbClr val="123C63"/>
      </a:accent1>
      <a:accent2>
        <a:srgbClr val="005256"/>
      </a:accent2>
      <a:accent3>
        <a:srgbClr val="9E283F"/>
      </a:accent3>
      <a:accent4>
        <a:srgbClr val="DEB021"/>
      </a:accent4>
      <a:accent5>
        <a:srgbClr val="FFFFFE"/>
      </a:accent5>
      <a:accent6>
        <a:srgbClr val="FDFCFB"/>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 A-Blue-orange-torqouise</Template>
  <TotalTime>5416</TotalTime>
  <Words>2308</Words>
  <Application>Microsoft Office PowerPoint</Application>
  <PresentationFormat>Widescreen</PresentationFormat>
  <Paragraphs>209</Paragraphs>
  <Slides>14</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Apple Symbols</vt:lpstr>
      <vt:lpstr>Arial</vt:lpstr>
      <vt:lpstr>Calibri</vt:lpstr>
      <vt:lpstr>Calibri Light</vt:lpstr>
      <vt:lpstr>Franklin Gothic Book</vt:lpstr>
      <vt:lpstr>Franklin Gothic Heavy</vt:lpstr>
      <vt:lpstr>Georgia</vt:lpstr>
      <vt:lpstr>ITC Franklin Gothic Book</vt:lpstr>
      <vt:lpstr>Wingdings</vt:lpstr>
      <vt:lpstr>Design A-Blue-orange-torqouise</vt:lpstr>
      <vt:lpstr>6_UVA GEN inside 6</vt:lpstr>
      <vt:lpstr>Compliance &amp; Privacy</vt:lpstr>
      <vt:lpstr>Compliance: Doing the Right Thing, the Right Way, At the Right Time, Every Time. </vt:lpstr>
      <vt:lpstr>PowerPoint Presentation</vt:lpstr>
      <vt:lpstr>PowerPoint Presentation</vt:lpstr>
      <vt:lpstr> Protected Health Information (PHI)</vt:lpstr>
      <vt:lpstr>PowerPoint Presentation</vt:lpstr>
      <vt:lpstr>PowerPoint Presentation</vt:lpstr>
      <vt:lpstr>PowerPoint Presentation</vt:lpstr>
      <vt:lpstr>PowerPoint Presentation</vt:lpstr>
      <vt:lpstr>PowerPoint Presentation</vt:lpstr>
      <vt:lpstr>Disclosure/Breach Investigation and Reporting</vt:lpstr>
      <vt:lpstr>Disclosure/Breach Investigation and Reporting</vt:lpstr>
      <vt:lpstr>Reporting Requirements</vt:lpstr>
      <vt:lpstr>Feedback/Questions/Concerns?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Headley, Jake *HS</dc:creator>
  <cp:lastModifiedBy>Sutherland, Nicolette *HS</cp:lastModifiedBy>
  <cp:revision>115</cp:revision>
  <dcterms:created xsi:type="dcterms:W3CDTF">2023-05-23T13:15:12Z</dcterms:created>
  <dcterms:modified xsi:type="dcterms:W3CDTF">2026-09-17T14:29:55Z</dcterms:modified>
</cp:coreProperties>
</file>